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702">
          <p15:clr>
            <a:srgbClr val="A4A3A4"/>
          </p15:clr>
        </p15:guide>
        <p15:guide id="2" pos="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702" orient="horz"/>
        <p:guide pos="55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fcf977792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285750" lvl="0" marL="285750" rtl="0" algn="l">
              <a:spcBef>
                <a:spcPts val="0"/>
              </a:spcBef>
              <a:spcAft>
                <a:spcPts val="0"/>
              </a:spcAft>
              <a:buClr>
                <a:srgbClr val="FF0000"/>
              </a:buClr>
              <a:buSzPts val="2200"/>
              <a:buChar char="•"/>
            </a:pPr>
            <a:r>
              <a:rPr i="1" lang="en-US" sz="2200">
                <a:solidFill>
                  <a:srgbClr val="FF0000"/>
                </a:solidFill>
                <a:latin typeface="Arial"/>
                <a:ea typeface="Arial"/>
                <a:cs typeface="Arial"/>
                <a:sym typeface="Arial"/>
              </a:rPr>
              <a:t>Yash</a:t>
            </a:r>
            <a:endParaRPr i="1" sz="2200">
              <a:solidFill>
                <a:srgbClr val="FF0000"/>
              </a:solidFill>
              <a:latin typeface="Arial"/>
              <a:ea typeface="Arial"/>
              <a:cs typeface="Arial"/>
              <a:sym typeface="Arial"/>
            </a:endParaRPr>
          </a:p>
          <a:p>
            <a:pPr indent="-285750" lvl="0" marL="285750" rtl="0" algn="l">
              <a:spcBef>
                <a:spcPts val="0"/>
              </a:spcBef>
              <a:spcAft>
                <a:spcPts val="0"/>
              </a:spcAft>
              <a:buClr>
                <a:srgbClr val="FF0000"/>
              </a:buClr>
              <a:buSzPts val="2200"/>
              <a:buChar char="•"/>
            </a:pPr>
            <a:r>
              <a:rPr i="1" lang="en-US" sz="2200">
                <a:solidFill>
                  <a:srgbClr val="FF0000"/>
                </a:solidFill>
                <a:latin typeface="Arial"/>
                <a:ea typeface="Arial"/>
                <a:cs typeface="Arial"/>
                <a:sym typeface="Arial"/>
              </a:rPr>
              <a:t>Include one or more images of your packaging design here. Include relevant dimensions and how you are planning to manufacture your product packaging.</a:t>
            </a:r>
            <a:endParaRPr/>
          </a:p>
        </p:txBody>
      </p:sp>
      <p:sp>
        <p:nvSpPr>
          <p:cNvPr id="154" name="Google Shape;154;g4fcf977792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Yash</a:t>
            </a:r>
            <a:endParaRPr/>
          </a:p>
        </p:txBody>
      </p:sp>
      <p:sp>
        <p:nvSpPr>
          <p:cNvPr id="161" name="Google Shape;16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077b1d126_7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077b1d126_7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5077b1d126_7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077b1d126_7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077b1d126_7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5077b1d126_7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077b1d126_7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077b1d126_7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5077b1d126_7_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077b1d126_7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077b1d126_7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5077b1d126_7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077b1d126_7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077b1d126_7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5077b1d126_7_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Yash</a:t>
            </a:r>
            <a:endParaRPr/>
          </a:p>
        </p:txBody>
      </p:sp>
      <p:sp>
        <p:nvSpPr>
          <p:cNvPr id="235" name="Google Shape;23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077b1d126_7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077b1d126_7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5077b1d126_7_6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077b1d126_7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077b1d126_7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5077b1d126_7_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Everybody introduces themselves.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077b1d126_7_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077b1d126_7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5077b1d126_7_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077b1d126_7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077b1d126_7_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5077b1d126_7_10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077b1d126_7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077b1d126_7_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5077b1d126_7_8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077b1d126_7_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077b1d126_7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5077b1d126_7_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077b1d126_7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077b1d126_7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5077b1d126_7_1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200">
                <a:solidFill>
                  <a:srgbClr val="000000"/>
                </a:solidFill>
                <a:latin typeface="Arial"/>
                <a:ea typeface="Arial"/>
                <a:cs typeface="Arial"/>
                <a:sym typeface="Arial"/>
              </a:rPr>
              <a:t>Viktoryia</a:t>
            </a:r>
            <a:endParaRPr sz="2200">
              <a:solidFill>
                <a:srgbClr val="000000"/>
              </a:solidFill>
              <a:latin typeface="Arial"/>
              <a:ea typeface="Arial"/>
              <a:cs typeface="Arial"/>
              <a:sym typeface="Arial"/>
            </a:endParaRPr>
          </a:p>
          <a:p>
            <a:pPr indent="-285750" lvl="0" marL="285750" rtl="0" algn="l">
              <a:spcBef>
                <a:spcPts val="0"/>
              </a:spcBef>
              <a:spcAft>
                <a:spcPts val="0"/>
              </a:spcAft>
              <a:buClr>
                <a:srgbClr val="FF0000"/>
              </a:buClr>
              <a:buSzPts val="2200"/>
              <a:buChar char="•"/>
            </a:pPr>
            <a:r>
              <a:rPr i="1" lang="en-US" sz="2200">
                <a:solidFill>
                  <a:srgbClr val="FF0000"/>
                </a:solidFill>
                <a:latin typeface="Arial"/>
                <a:ea typeface="Arial"/>
                <a:cs typeface="Arial"/>
                <a:sym typeface="Arial"/>
              </a:rPr>
              <a:t>Describe your team’s prototyping progress here. For each of your project’s major components, what has been tested? What is known to work? What still needs to be tested, and what still needs to be proven to work?</a:t>
            </a:r>
            <a:endParaRPr/>
          </a:p>
        </p:txBody>
      </p:sp>
      <p:sp>
        <p:nvSpPr>
          <p:cNvPr id="306" name="Google Shape;30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000">
                <a:solidFill>
                  <a:srgbClr val="000000"/>
                </a:solidFill>
                <a:latin typeface="Arial"/>
                <a:ea typeface="Arial"/>
                <a:cs typeface="Arial"/>
                <a:sym typeface="Arial"/>
              </a:rPr>
              <a:t>Viktoryia</a:t>
            </a:r>
            <a:endParaRPr sz="2000">
              <a:solidFill>
                <a:srgbClr val="000000"/>
              </a:solidFill>
              <a:latin typeface="Arial"/>
              <a:ea typeface="Arial"/>
              <a:cs typeface="Arial"/>
              <a:sym typeface="Arial"/>
            </a:endParaRPr>
          </a:p>
          <a:p>
            <a:pPr indent="0" lvl="0" marL="0" rtl="0" algn="l">
              <a:spcBef>
                <a:spcPts val="0"/>
              </a:spcBef>
              <a:spcAft>
                <a:spcPts val="0"/>
              </a:spcAft>
              <a:buNone/>
            </a:pPr>
            <a:r>
              <a:rPr i="1" lang="en-US" sz="2000">
                <a:solidFill>
                  <a:srgbClr val="FF0000"/>
                </a:solidFill>
                <a:latin typeface="Arial"/>
                <a:ea typeface="Arial"/>
                <a:cs typeface="Arial"/>
                <a:sym typeface="Arial"/>
              </a:rPr>
              <a:t>In this section, detail team progress with software development. List out the major modules for your team’s software. For each module, detail its status (Not yet started / In development / In testing / Completed)</a:t>
            </a:r>
            <a:endParaRPr/>
          </a:p>
        </p:txBody>
      </p:sp>
      <p:sp>
        <p:nvSpPr>
          <p:cNvPr id="314" name="Google Shape;314;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fcf977792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4fcf977792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000">
                <a:solidFill>
                  <a:srgbClr val="000000"/>
                </a:solidFill>
                <a:latin typeface="Arial"/>
                <a:ea typeface="Arial"/>
                <a:cs typeface="Arial"/>
                <a:sym typeface="Arial"/>
              </a:rPr>
              <a:t>Evan</a:t>
            </a:r>
            <a:endParaRPr sz="2000">
              <a:solidFill>
                <a:srgbClr val="000000"/>
              </a:solidFill>
              <a:latin typeface="Arial"/>
              <a:ea typeface="Arial"/>
              <a:cs typeface="Arial"/>
              <a:sym typeface="Arial"/>
            </a:endParaRPr>
          </a:p>
          <a:p>
            <a:pPr indent="0" lvl="0" marL="0" rtl="0" algn="l">
              <a:spcBef>
                <a:spcPts val="0"/>
              </a:spcBef>
              <a:spcAft>
                <a:spcPts val="0"/>
              </a:spcAft>
              <a:buNone/>
            </a:pPr>
            <a:r>
              <a:rPr i="1" lang="en-US" sz="2000">
                <a:solidFill>
                  <a:srgbClr val="FF0000"/>
                </a:solidFill>
                <a:latin typeface="Arial"/>
                <a:ea typeface="Arial"/>
                <a:cs typeface="Arial"/>
                <a:sym typeface="Arial"/>
              </a:rPr>
              <a:t>In this section, detail team progress with software development. List out the major modules for your team’s software. For each module, detail its status (Not yet started / In development / In testing / Completed)</a:t>
            </a:r>
            <a:endParaRPr/>
          </a:p>
        </p:txBody>
      </p:sp>
      <p:sp>
        <p:nvSpPr>
          <p:cNvPr id="323" name="Google Shape;323;g4fcf977792_0_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fcf977792_4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g4fcf977792_4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000">
                <a:solidFill>
                  <a:srgbClr val="000000"/>
                </a:solidFill>
                <a:latin typeface="Arial"/>
                <a:ea typeface="Arial"/>
                <a:cs typeface="Arial"/>
                <a:sym typeface="Arial"/>
              </a:rPr>
              <a:t>Ian</a:t>
            </a:r>
            <a:endParaRPr sz="2000">
              <a:solidFill>
                <a:srgbClr val="000000"/>
              </a:solidFill>
              <a:latin typeface="Arial"/>
              <a:ea typeface="Arial"/>
              <a:cs typeface="Arial"/>
              <a:sym typeface="Arial"/>
            </a:endParaRPr>
          </a:p>
          <a:p>
            <a:pPr indent="-285750" lvl="0" marL="285750" rtl="0" algn="l">
              <a:spcBef>
                <a:spcPts val="0"/>
              </a:spcBef>
              <a:spcAft>
                <a:spcPts val="0"/>
              </a:spcAft>
              <a:buClr>
                <a:srgbClr val="FF0000"/>
              </a:buClr>
              <a:buSzPts val="2000"/>
              <a:buChar char="•"/>
            </a:pPr>
            <a:r>
              <a:rPr i="1" lang="en-US" sz="2000">
                <a:solidFill>
                  <a:srgbClr val="FF0000"/>
                </a:solidFill>
                <a:latin typeface="Arial"/>
                <a:ea typeface="Arial"/>
                <a:cs typeface="Arial"/>
                <a:sym typeface="Arial"/>
              </a:rPr>
              <a:t>In this section, detail team progress with software development. List out the major modules for your team’s software. For each module, detail its status (Not yet started / In development / In testing / Completed)</a:t>
            </a:r>
            <a:endParaRPr/>
          </a:p>
        </p:txBody>
      </p:sp>
      <p:sp>
        <p:nvSpPr>
          <p:cNvPr id="330" name="Google Shape;330;g4fcf977792_4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fcf977792_6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g4fcf977792_6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lang="en-US" sz="2000">
                <a:latin typeface="Arial"/>
                <a:ea typeface="Arial"/>
                <a:cs typeface="Arial"/>
                <a:sym typeface="Arial"/>
              </a:rPr>
              <a:t>Ian</a:t>
            </a:r>
            <a:endParaRPr i="1" sz="2000">
              <a:solidFill>
                <a:srgbClr val="FF0000"/>
              </a:solidFill>
              <a:latin typeface="Arial"/>
              <a:ea typeface="Arial"/>
              <a:cs typeface="Arial"/>
              <a:sym typeface="Arial"/>
            </a:endParaRPr>
          </a:p>
          <a:p>
            <a:pPr indent="-285750" lvl="0" marL="285750" rtl="0" algn="l">
              <a:spcBef>
                <a:spcPts val="0"/>
              </a:spcBef>
              <a:spcAft>
                <a:spcPts val="0"/>
              </a:spcAft>
              <a:buClr>
                <a:srgbClr val="FF0000"/>
              </a:buClr>
              <a:buSzPts val="2000"/>
              <a:buChar char="•"/>
            </a:pPr>
            <a:r>
              <a:rPr i="1" lang="en-US" sz="2000">
                <a:solidFill>
                  <a:srgbClr val="FF0000"/>
                </a:solidFill>
                <a:latin typeface="Arial"/>
                <a:ea typeface="Arial"/>
                <a:cs typeface="Arial"/>
                <a:sym typeface="Arial"/>
              </a:rPr>
              <a:t>In this section, detail team progress with software development. List out the major modules for your team’s software. For each module, detail its status (Not yet started / In development / In testing / Completed)</a:t>
            </a:r>
            <a:endParaRPr/>
          </a:p>
        </p:txBody>
      </p:sp>
      <p:sp>
        <p:nvSpPr>
          <p:cNvPr id="340" name="Google Shape;340;g4fcf977792_6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fcf977792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Evan</a:t>
            </a:r>
            <a:endParaRPr/>
          </a:p>
        </p:txBody>
      </p:sp>
      <p:sp>
        <p:nvSpPr>
          <p:cNvPr id="106" name="Google Shape;106;g4fcf977792_3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Viktoryia</a:t>
            </a:r>
            <a:endParaRPr/>
          </a:p>
        </p:txBody>
      </p:sp>
      <p:sp>
        <p:nvSpPr>
          <p:cNvPr id="351" name="Google Shape;35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Viktoryia</a:t>
            </a:r>
            <a:endParaRPr/>
          </a:p>
        </p:txBody>
      </p:sp>
      <p:sp>
        <p:nvSpPr>
          <p:cNvPr id="358" name="Google Shape;35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285750" lvl="0" marL="285750" rtl="0" algn="l">
              <a:spcBef>
                <a:spcPts val="0"/>
              </a:spcBef>
              <a:spcAft>
                <a:spcPts val="0"/>
              </a:spcAft>
              <a:buClr>
                <a:srgbClr val="FF0000"/>
              </a:buClr>
              <a:buSzPts val="2200"/>
              <a:buChar char="•"/>
            </a:pPr>
            <a:r>
              <a:rPr i="1" lang="en-US" sz="2200">
                <a:solidFill>
                  <a:srgbClr val="FF0000"/>
                </a:solidFill>
                <a:latin typeface="Arial"/>
                <a:ea typeface="Arial"/>
                <a:cs typeface="Arial"/>
                <a:sym typeface="Arial"/>
              </a:rPr>
              <a:t>EVAN</a:t>
            </a:r>
            <a:endParaRPr i="1" sz="2200">
              <a:solidFill>
                <a:srgbClr val="FF0000"/>
              </a:solidFill>
              <a:latin typeface="Arial"/>
              <a:ea typeface="Arial"/>
              <a:cs typeface="Arial"/>
              <a:sym typeface="Arial"/>
            </a:endParaRPr>
          </a:p>
          <a:p>
            <a:pPr indent="-285750" lvl="0" marL="285750" rtl="0" algn="l">
              <a:spcBef>
                <a:spcPts val="0"/>
              </a:spcBef>
              <a:spcAft>
                <a:spcPts val="0"/>
              </a:spcAft>
              <a:buClr>
                <a:srgbClr val="FF0000"/>
              </a:buClr>
              <a:buSzPts val="2200"/>
              <a:buChar char="•"/>
            </a:pPr>
            <a:r>
              <a:rPr i="1" lang="en-US" sz="2200">
                <a:solidFill>
                  <a:srgbClr val="FF0000"/>
                </a:solidFill>
                <a:latin typeface="Arial"/>
                <a:ea typeface="Arial"/>
                <a:cs typeface="Arial"/>
                <a:sym typeface="Arial"/>
              </a:rPr>
              <a:t>In this section provide a concise description of your project. What is it? What will it do? What differentiates it from similar projects and prior art? Include a relevant picture of your project or “artist rendering” of the completed project.</a:t>
            </a:r>
            <a:endParaRPr/>
          </a:p>
        </p:txBody>
      </p:sp>
      <p:sp>
        <p:nvSpPr>
          <p:cNvPr id="112" name="Google Shape;11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077b1d126_2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285750" lvl="0" marL="285750" rtl="0" algn="l">
              <a:spcBef>
                <a:spcPts val="0"/>
              </a:spcBef>
              <a:spcAft>
                <a:spcPts val="0"/>
              </a:spcAft>
              <a:buClr>
                <a:srgbClr val="FF0000"/>
              </a:buClr>
              <a:buSzPts val="2200"/>
              <a:buChar char="•"/>
            </a:pPr>
            <a:r>
              <a:rPr i="1" lang="en-US" sz="2200">
                <a:solidFill>
                  <a:srgbClr val="FF0000"/>
                </a:solidFill>
                <a:latin typeface="Arial"/>
                <a:ea typeface="Arial"/>
                <a:cs typeface="Arial"/>
                <a:sym typeface="Arial"/>
              </a:rPr>
              <a:t>EVAN</a:t>
            </a:r>
            <a:endParaRPr i="1" sz="2200">
              <a:solidFill>
                <a:srgbClr val="FF0000"/>
              </a:solidFill>
              <a:latin typeface="Arial"/>
              <a:ea typeface="Arial"/>
              <a:cs typeface="Arial"/>
              <a:sym typeface="Arial"/>
            </a:endParaRPr>
          </a:p>
          <a:p>
            <a:pPr indent="-285750" lvl="0" marL="285750" rtl="0" algn="l">
              <a:spcBef>
                <a:spcPts val="0"/>
              </a:spcBef>
              <a:spcAft>
                <a:spcPts val="0"/>
              </a:spcAft>
              <a:buClr>
                <a:srgbClr val="FF0000"/>
              </a:buClr>
              <a:buSzPts val="2200"/>
              <a:buChar char="•"/>
            </a:pPr>
            <a:r>
              <a:rPr i="1" lang="en-US" sz="2200">
                <a:solidFill>
                  <a:srgbClr val="FF0000"/>
                </a:solidFill>
                <a:latin typeface="Arial"/>
                <a:ea typeface="Arial"/>
                <a:cs typeface="Arial"/>
                <a:sym typeface="Arial"/>
              </a:rPr>
              <a:t>In this section provide a concise description of your project. What is it? What will it do? What differentiates it from similar projects and prior art? Include a relevant picture of your project or “artist rendering” of the completed project.</a:t>
            </a:r>
            <a:endParaRPr/>
          </a:p>
        </p:txBody>
      </p:sp>
      <p:sp>
        <p:nvSpPr>
          <p:cNvPr id="120" name="Google Shape;120;g5077b1d126_2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Evan</a:t>
            </a:r>
            <a:endParaRPr/>
          </a:p>
        </p:txBody>
      </p:sp>
      <p:sp>
        <p:nvSpPr>
          <p:cNvPr id="129" name="Google Shape;12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200">
                <a:solidFill>
                  <a:srgbClr val="000000"/>
                </a:solidFill>
                <a:latin typeface="Arial"/>
                <a:ea typeface="Arial"/>
                <a:cs typeface="Arial"/>
                <a:sym typeface="Arial"/>
              </a:rPr>
              <a:t>Viktoryia</a:t>
            </a:r>
            <a:endParaRPr>
              <a:solidFill>
                <a:srgbClr val="000000"/>
              </a:solidFill>
            </a:endParaRPr>
          </a:p>
        </p:txBody>
      </p:sp>
      <p:sp>
        <p:nvSpPr>
          <p:cNvPr id="135" name="Google Shape;13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200">
                <a:solidFill>
                  <a:srgbClr val="000000"/>
                </a:solidFill>
                <a:latin typeface="Arial"/>
                <a:ea typeface="Arial"/>
                <a:cs typeface="Arial"/>
                <a:sym typeface="Arial"/>
              </a:rPr>
              <a:t>Ian</a:t>
            </a:r>
            <a:endParaRPr sz="2200">
              <a:solidFill>
                <a:srgbClr val="000000"/>
              </a:solidFill>
              <a:latin typeface="Arial"/>
              <a:ea typeface="Arial"/>
              <a:cs typeface="Arial"/>
              <a:sym typeface="Arial"/>
            </a:endParaRPr>
          </a:p>
          <a:p>
            <a:pPr indent="0" lvl="0" marL="0" rtl="0" algn="l">
              <a:spcBef>
                <a:spcPts val="0"/>
              </a:spcBef>
              <a:spcAft>
                <a:spcPts val="0"/>
              </a:spcAft>
              <a:buNone/>
            </a:pPr>
            <a:r>
              <a:rPr lang="en-US" sz="2200">
                <a:solidFill>
                  <a:srgbClr val="000000"/>
                </a:solidFill>
                <a:latin typeface="Arial"/>
                <a:ea typeface="Arial"/>
                <a:cs typeface="Arial"/>
                <a:sym typeface="Arial"/>
              </a:rPr>
              <a:t>NO MSP430</a:t>
            </a:r>
            <a:endParaRPr sz="2200">
              <a:solidFill>
                <a:srgbClr val="000000"/>
              </a:solidFill>
              <a:latin typeface="Arial"/>
              <a:ea typeface="Arial"/>
              <a:cs typeface="Arial"/>
              <a:sym typeface="Arial"/>
            </a:endParaRPr>
          </a:p>
        </p:txBody>
      </p:sp>
      <p:sp>
        <p:nvSpPr>
          <p:cNvPr id="142" name="Google Shape;14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200">
                <a:solidFill>
                  <a:srgbClr val="000000"/>
                </a:solidFill>
                <a:latin typeface="Arial"/>
                <a:ea typeface="Arial"/>
                <a:cs typeface="Arial"/>
                <a:sym typeface="Arial"/>
              </a:rPr>
              <a:t>Yash</a:t>
            </a:r>
            <a:endParaRPr>
              <a:solidFill>
                <a:srgbClr val="000000"/>
              </a:solidFill>
            </a:endParaRPr>
          </a:p>
        </p:txBody>
      </p:sp>
      <p:sp>
        <p:nvSpPr>
          <p:cNvPr id="148" name="Google Shape;14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chemeClr val="lt1"/>
        </a:solidFill>
      </p:bgPr>
    </p:bg>
    <p:spTree>
      <p:nvGrpSpPr>
        <p:cNvPr id="18" name="Shape 18"/>
        <p:cNvGrpSpPr/>
        <p:nvPr/>
      </p:nvGrpSpPr>
      <p:grpSpPr>
        <a:xfrm>
          <a:off x="0" y="0"/>
          <a:ext cx="0" cy="0"/>
          <a:chOff x="0" y="0"/>
          <a:chExt cx="0" cy="0"/>
        </a:xfrm>
      </p:grpSpPr>
      <p:sp>
        <p:nvSpPr>
          <p:cNvPr id="19" name="Google Shape;19;p2"/>
          <p:cNvSpPr/>
          <p:nvPr/>
        </p:nvSpPr>
        <p:spPr>
          <a:xfrm>
            <a:off x="204260" y="5974797"/>
            <a:ext cx="2053467" cy="8702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0" name="Google Shape;20;p2"/>
          <p:cNvGrpSpPr/>
          <p:nvPr/>
        </p:nvGrpSpPr>
        <p:grpSpPr>
          <a:xfrm>
            <a:off x="-1" y="4390739"/>
            <a:ext cx="6039854" cy="1864377"/>
            <a:chOff x="-1" y="4390739"/>
            <a:chExt cx="5853723" cy="1864377"/>
          </a:xfrm>
        </p:grpSpPr>
        <p:sp>
          <p:nvSpPr>
            <p:cNvPr id="21" name="Google Shape;21;p2"/>
            <p:cNvSpPr/>
            <p:nvPr/>
          </p:nvSpPr>
          <p:spPr>
            <a:xfrm>
              <a:off x="-1" y="4390741"/>
              <a:ext cx="5853723" cy="1864375"/>
            </a:xfrm>
            <a:prstGeom prst="rect">
              <a:avLst/>
            </a:prstGeom>
            <a:solidFill>
              <a:srgbClr val="A3792C"/>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ines_7404.pdf" id="22" name="Google Shape;22;p2"/>
            <p:cNvPicPr preferRelativeResize="0"/>
            <p:nvPr/>
          </p:nvPicPr>
          <p:blipFill rotWithShape="1">
            <a:blip r:embed="rId2">
              <a:alphaModFix/>
            </a:blip>
            <a:srcRect b="0" l="0" r="2920" t="64595"/>
            <a:stretch/>
          </p:blipFill>
          <p:spPr>
            <a:xfrm>
              <a:off x="865" y="4390739"/>
              <a:ext cx="5852857" cy="1861539"/>
            </a:xfrm>
            <a:prstGeom prst="rect">
              <a:avLst/>
            </a:prstGeom>
            <a:solidFill>
              <a:srgbClr val="A3792C"/>
            </a:solidFill>
            <a:ln cap="flat" cmpd="sng" w="9525">
              <a:solidFill>
                <a:schemeClr val="accent1"/>
              </a:solidFill>
              <a:prstDash val="solid"/>
              <a:round/>
              <a:headEnd len="sm" w="sm" type="none"/>
              <a:tailEnd len="sm" w="sm" type="none"/>
            </a:ln>
          </p:spPr>
        </p:pic>
      </p:grpSp>
      <p:sp>
        <p:nvSpPr>
          <p:cNvPr id="23" name="Google Shape;23;p2"/>
          <p:cNvSpPr/>
          <p:nvPr/>
        </p:nvSpPr>
        <p:spPr>
          <a:xfrm>
            <a:off x="0" y="0"/>
            <a:ext cx="9144000" cy="100350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 name="Google Shape;24;p2"/>
          <p:cNvSpPr txBox="1"/>
          <p:nvPr>
            <p:ph type="title"/>
          </p:nvPr>
        </p:nvSpPr>
        <p:spPr>
          <a:xfrm>
            <a:off x="335475" y="4585792"/>
            <a:ext cx="4744901" cy="1655878"/>
          </a:xfrm>
          <a:prstGeom prst="rect">
            <a:avLst/>
          </a:prstGeom>
          <a:noFill/>
          <a:ln>
            <a:noFill/>
          </a:ln>
        </p:spPr>
        <p:txBody>
          <a:bodyPr anchorCtr="0" anchor="t" bIns="45700" lIns="91425" spcFirstLastPara="1" rIns="91425" wrap="square" tIns="45700"/>
          <a:lstStyle>
            <a:lvl1pPr lvl="0" algn="l">
              <a:lnSpc>
                <a:spcPct val="91428"/>
              </a:lnSpc>
              <a:spcBef>
                <a:spcPts val="0"/>
              </a:spcBef>
              <a:spcAft>
                <a:spcPts val="0"/>
              </a:spcAft>
              <a:buClr>
                <a:srgbClr val="D19B23"/>
              </a:buClr>
              <a:buSzPts val="7000"/>
              <a:buFont typeface="Impact"/>
              <a:buNone/>
              <a:defRPr sz="7000" cap="none">
                <a:solidFill>
                  <a:srgbClr val="D19B2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
          <p:cNvSpPr txBox="1"/>
          <p:nvPr>
            <p:ph idx="1" type="body"/>
          </p:nvPr>
        </p:nvSpPr>
        <p:spPr>
          <a:xfrm>
            <a:off x="5747499" y="5623128"/>
            <a:ext cx="3112338" cy="311740"/>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Clr>
                <a:srgbClr val="A3792C"/>
              </a:buClr>
              <a:buSzPts val="1400"/>
              <a:buFont typeface="Arial"/>
              <a:buNone/>
              <a:defRPr b="1" sz="1400">
                <a:solidFill>
                  <a:srgbClr val="A3792C"/>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 name="Google Shape;26;p2"/>
          <p:cNvSpPr txBox="1"/>
          <p:nvPr>
            <p:ph idx="2" type="body"/>
          </p:nvPr>
        </p:nvSpPr>
        <p:spPr>
          <a:xfrm>
            <a:off x="5747500" y="5918450"/>
            <a:ext cx="3112338" cy="33382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280"/>
              </a:spcBef>
              <a:spcAft>
                <a:spcPts val="0"/>
              </a:spcAft>
              <a:buClr>
                <a:srgbClr val="A3792C"/>
              </a:buClr>
              <a:buSzPts val="1400"/>
              <a:buFont typeface="Arial"/>
              <a:buNone/>
              <a:defRPr sz="1400">
                <a:solidFill>
                  <a:srgbClr val="A3792C"/>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 name="Google Shape;27;p2"/>
          <p:cNvSpPr txBox="1"/>
          <p:nvPr>
            <p:ph idx="10" type="dt"/>
          </p:nvPr>
        </p:nvSpPr>
        <p:spPr>
          <a:xfrm>
            <a:off x="5747498" y="6277181"/>
            <a:ext cx="3112591"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2"/>
          <p:cNvSpPr txBox="1"/>
          <p:nvPr>
            <p:ph idx="3" type="body"/>
          </p:nvPr>
        </p:nvSpPr>
        <p:spPr>
          <a:xfrm>
            <a:off x="5745085" y="4457139"/>
            <a:ext cx="3115004" cy="1165989"/>
          </a:xfrm>
          <a:prstGeom prst="rect">
            <a:avLst/>
          </a:prstGeom>
          <a:noFill/>
          <a:ln>
            <a:noFill/>
          </a:ln>
        </p:spPr>
        <p:txBody>
          <a:bodyPr anchorCtr="0" anchor="t" bIns="45700" lIns="91425" spcFirstLastPara="1" rIns="91425" wrap="square" tIns="45700"/>
          <a:lstStyle>
            <a:lvl1pPr indent="-228600" lvl="0" marL="457200" algn="l">
              <a:lnSpc>
                <a:spcPct val="100000"/>
              </a:lnSpc>
              <a:spcBef>
                <a:spcPts val="0"/>
              </a:spcBef>
              <a:spcAft>
                <a:spcPts val="0"/>
              </a:spcAft>
              <a:buClr>
                <a:srgbClr val="595959"/>
              </a:buClr>
              <a:buSzPts val="3200"/>
              <a:buFont typeface="Impact"/>
              <a:buNone/>
              <a:defRPr sz="3200" cap="none">
                <a:solidFill>
                  <a:srgbClr val="595959"/>
                </a:solidFill>
                <a:latin typeface="Impact"/>
                <a:ea typeface="Impact"/>
                <a:cs typeface="Impact"/>
                <a:sym typeface="Impact"/>
              </a:defRPr>
            </a:lvl1pPr>
            <a:lvl2pPr indent="-228600" lvl="1" marL="914400" algn="l">
              <a:lnSpc>
                <a:spcPct val="90816"/>
              </a:lnSpc>
              <a:spcBef>
                <a:spcPts val="0"/>
              </a:spcBef>
              <a:spcAft>
                <a:spcPts val="0"/>
              </a:spcAft>
              <a:buClr>
                <a:srgbClr val="A3792C"/>
              </a:buClr>
              <a:buSzPts val="9800"/>
              <a:buFont typeface="Impact"/>
              <a:buNone/>
              <a:defRPr sz="9800" cap="none">
                <a:solidFill>
                  <a:srgbClr val="A3792C"/>
                </a:solidFill>
                <a:latin typeface="Impact"/>
                <a:ea typeface="Impact"/>
                <a:cs typeface="Impact"/>
                <a:sym typeface="Impact"/>
              </a:defRPr>
            </a:lvl2pPr>
            <a:lvl3pPr indent="-228600" lvl="2" marL="1371600" algn="l">
              <a:lnSpc>
                <a:spcPct val="100000"/>
              </a:lnSpc>
              <a:spcBef>
                <a:spcPts val="0"/>
              </a:spcBef>
              <a:spcAft>
                <a:spcPts val="0"/>
              </a:spcAft>
              <a:buClr>
                <a:srgbClr val="A5A5A5"/>
              </a:buClr>
              <a:buSzPts val="4000"/>
              <a:buFont typeface="Impact"/>
              <a:buNone/>
              <a:defRPr sz="4000" cap="none">
                <a:solidFill>
                  <a:srgbClr val="A5A5A5"/>
                </a:solidFill>
                <a:latin typeface="Impact"/>
                <a:ea typeface="Impact"/>
                <a:cs typeface="Impact"/>
                <a:sym typeface="Impact"/>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 name="Google Shape;29;p2"/>
          <p:cNvSpPr/>
          <p:nvPr>
            <p:ph idx="4" type="pic"/>
          </p:nvPr>
        </p:nvSpPr>
        <p:spPr>
          <a:xfrm>
            <a:off x="0" y="0"/>
            <a:ext cx="9144000" cy="4391025"/>
          </a:xfrm>
          <a:prstGeom prst="rect">
            <a:avLst/>
          </a:prstGeom>
          <a:noFill/>
          <a:ln>
            <a:noFill/>
          </a:ln>
        </p:spPr>
        <p:txBody>
          <a:bodyPr anchorCtr="0" anchor="t" bIns="45700" lIns="91425" spcFirstLastPara="1" rIns="91425" wrap="square" tIns="45700"/>
          <a:lstStyle>
            <a:lvl1pPr lvl="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No Subtitle">
  <p:cSld name="Text Only No Subtitle">
    <p:spTree>
      <p:nvGrpSpPr>
        <p:cNvPr id="30" name="Shape 30"/>
        <p:cNvGrpSpPr/>
        <p:nvPr/>
      </p:nvGrpSpPr>
      <p:grpSpPr>
        <a:xfrm>
          <a:off x="0" y="0"/>
          <a:ext cx="0" cy="0"/>
          <a:chOff x="0" y="0"/>
          <a:chExt cx="0" cy="0"/>
        </a:xfrm>
      </p:grpSpPr>
      <p:sp>
        <p:nvSpPr>
          <p:cNvPr id="31" name="Google Shape;31;p3"/>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3"/>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3"/>
          <p:cNvSpPr txBox="1"/>
          <p:nvPr>
            <p:ph idx="1" type="body"/>
          </p:nvPr>
        </p:nvSpPr>
        <p:spPr>
          <a:xfrm>
            <a:off x="457200" y="1195137"/>
            <a:ext cx="8235949" cy="4739471"/>
          </a:xfrm>
          <a:prstGeom prst="rect">
            <a:avLst/>
          </a:prstGeom>
          <a:noFill/>
          <a:ln>
            <a:noFill/>
          </a:ln>
        </p:spPr>
        <p:txBody>
          <a:bodyPr anchorCtr="0" anchor="t" bIns="45700" lIns="91425" spcFirstLastPara="1" rIns="91425" wrap="square" tIns="45700"/>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34" name="Shape 34"/>
        <p:cNvGrpSpPr/>
        <p:nvPr/>
      </p:nvGrpSpPr>
      <p:grpSpPr>
        <a:xfrm>
          <a:off x="0" y="0"/>
          <a:ext cx="0" cy="0"/>
          <a:chOff x="0" y="0"/>
          <a:chExt cx="0" cy="0"/>
        </a:xfrm>
      </p:grpSpPr>
      <p:sp>
        <p:nvSpPr>
          <p:cNvPr id="35" name="Google Shape;35;p4"/>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4"/>
          <p:cNvSpPr txBox="1"/>
          <p:nvPr>
            <p:ph idx="1" type="body"/>
          </p:nvPr>
        </p:nvSpPr>
        <p:spPr>
          <a:xfrm>
            <a:off x="457200" y="941895"/>
            <a:ext cx="8229600" cy="442912"/>
          </a:xfrm>
          <a:prstGeom prst="rect">
            <a:avLst/>
          </a:prstGeom>
          <a:noFill/>
          <a:ln>
            <a:noFill/>
          </a:ln>
        </p:spPr>
        <p:txBody>
          <a:bodyPr anchorCtr="0" anchor="t" bIns="45700" lIns="91425" spcFirstLastPara="1" rIns="91425" wrap="square" tIns="45700"/>
          <a:lstStyle>
            <a:lvl1pPr indent="-228600" lvl="0" marL="457200" algn="l">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8" name="Google Shape;38;p4"/>
          <p:cNvSpPr txBox="1"/>
          <p:nvPr>
            <p:ph idx="2" type="body"/>
          </p:nvPr>
        </p:nvSpPr>
        <p:spPr>
          <a:xfrm>
            <a:off x="457200" y="1608139"/>
            <a:ext cx="8235949" cy="4326469"/>
          </a:xfrm>
          <a:prstGeom prst="rect">
            <a:avLst/>
          </a:prstGeom>
          <a:noFill/>
          <a:ln>
            <a:noFill/>
          </a:ln>
        </p:spPr>
        <p:txBody>
          <a:bodyPr anchorCtr="0" anchor="t" bIns="45700" lIns="91425" spcFirstLastPara="1" rIns="91425" wrap="square" tIns="45700"/>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39" name="Google Shape;39;p4"/>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40" name="Shape 40"/>
        <p:cNvGrpSpPr/>
        <p:nvPr/>
      </p:nvGrpSpPr>
      <p:grpSpPr>
        <a:xfrm>
          <a:off x="0" y="0"/>
          <a:ext cx="0" cy="0"/>
          <a:chOff x="0" y="0"/>
          <a:chExt cx="0" cy="0"/>
        </a:xfrm>
      </p:grpSpPr>
      <p:sp>
        <p:nvSpPr>
          <p:cNvPr id="41" name="Google Shape;41;p5"/>
          <p:cNvSpPr/>
          <p:nvPr/>
        </p:nvSpPr>
        <p:spPr>
          <a:xfrm>
            <a:off x="0" y="-1"/>
            <a:ext cx="9144000" cy="13316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42" name="Shape 42"/>
        <p:cNvGrpSpPr/>
        <p:nvPr/>
      </p:nvGrpSpPr>
      <p:grpSpPr>
        <a:xfrm>
          <a:off x="0" y="0"/>
          <a:ext cx="0" cy="0"/>
          <a:chOff x="0" y="0"/>
          <a:chExt cx="0" cy="0"/>
        </a:xfrm>
      </p:grpSpPr>
      <p:sp>
        <p:nvSpPr>
          <p:cNvPr id="43" name="Google Shape;43;p6"/>
          <p:cNvSpPr/>
          <p:nvPr/>
        </p:nvSpPr>
        <p:spPr>
          <a:xfrm>
            <a:off x="0" y="-1"/>
            <a:ext cx="9144000" cy="95451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 name="Google Shape;44;p6"/>
          <p:cNvSpPr/>
          <p:nvPr/>
        </p:nvSpPr>
        <p:spPr>
          <a:xfrm>
            <a:off x="204260" y="5974797"/>
            <a:ext cx="2053467" cy="8702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5" name="Google Shape;45;p6"/>
          <p:cNvGrpSpPr/>
          <p:nvPr/>
        </p:nvGrpSpPr>
        <p:grpSpPr>
          <a:xfrm>
            <a:off x="-13512" y="4147563"/>
            <a:ext cx="6975508" cy="2304038"/>
            <a:chOff x="-13512" y="4147563"/>
            <a:chExt cx="6975508" cy="2304038"/>
          </a:xfrm>
        </p:grpSpPr>
        <p:sp>
          <p:nvSpPr>
            <p:cNvPr id="46" name="Google Shape;46;p6"/>
            <p:cNvSpPr/>
            <p:nvPr/>
          </p:nvSpPr>
          <p:spPr>
            <a:xfrm>
              <a:off x="-13511" y="4147563"/>
              <a:ext cx="6975507" cy="2304038"/>
            </a:xfrm>
            <a:prstGeom prst="rect">
              <a:avLst/>
            </a:prstGeom>
            <a:solidFill>
              <a:srgbClr val="D19B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ines_30blk.pdf" id="47" name="Google Shape;47;p6"/>
            <p:cNvPicPr preferRelativeResize="0"/>
            <p:nvPr/>
          </p:nvPicPr>
          <p:blipFill rotWithShape="1">
            <a:blip r:embed="rId2">
              <a:alphaModFix/>
            </a:blip>
            <a:srcRect b="0" l="1525" r="22190" t="22542"/>
            <a:stretch/>
          </p:blipFill>
          <p:spPr>
            <a:xfrm>
              <a:off x="-13512" y="4147563"/>
              <a:ext cx="6975507" cy="2304038"/>
            </a:xfrm>
            <a:prstGeom prst="rect">
              <a:avLst/>
            </a:prstGeom>
            <a:noFill/>
            <a:ln>
              <a:noFill/>
            </a:ln>
          </p:spPr>
        </p:pic>
      </p:grpSp>
      <p:cxnSp>
        <p:nvCxnSpPr>
          <p:cNvPr id="48" name="Google Shape;48;p6"/>
          <p:cNvCxnSpPr/>
          <p:nvPr/>
        </p:nvCxnSpPr>
        <p:spPr>
          <a:xfrm>
            <a:off x="948976" y="5832568"/>
            <a:ext cx="5958973" cy="0"/>
          </a:xfrm>
          <a:prstGeom prst="straightConnector1">
            <a:avLst/>
          </a:prstGeom>
          <a:noFill/>
          <a:ln cap="flat" cmpd="sng" w="9525">
            <a:solidFill>
              <a:srgbClr val="FFFFFF"/>
            </a:solidFill>
            <a:prstDash val="dash"/>
            <a:round/>
            <a:headEnd len="sm" w="sm" type="none"/>
            <a:tailEnd len="sm" w="sm" type="none"/>
          </a:ln>
        </p:spPr>
      </p:cxnSp>
      <p:cxnSp>
        <p:nvCxnSpPr>
          <p:cNvPr id="49" name="Google Shape;49;p6"/>
          <p:cNvCxnSpPr/>
          <p:nvPr/>
        </p:nvCxnSpPr>
        <p:spPr>
          <a:xfrm>
            <a:off x="948976" y="6340619"/>
            <a:ext cx="5958973" cy="0"/>
          </a:xfrm>
          <a:prstGeom prst="straightConnector1">
            <a:avLst/>
          </a:prstGeom>
          <a:noFill/>
          <a:ln cap="flat" cmpd="sng" w="9525">
            <a:solidFill>
              <a:srgbClr val="FFFFFF"/>
            </a:solidFill>
            <a:prstDash val="dash"/>
            <a:round/>
            <a:headEnd len="sm" w="sm" type="none"/>
            <a:tailEnd len="sm" w="sm" type="none"/>
          </a:ln>
        </p:spPr>
      </p:cxnSp>
      <p:sp>
        <p:nvSpPr>
          <p:cNvPr id="50" name="Google Shape;50;p6"/>
          <p:cNvSpPr txBox="1"/>
          <p:nvPr/>
        </p:nvSpPr>
        <p:spPr>
          <a:xfrm>
            <a:off x="796576" y="4303767"/>
            <a:ext cx="6111373" cy="1143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4400"/>
              <a:buFont typeface="Calibri"/>
              <a:buNone/>
            </a:pPr>
            <a:r>
              <a:t/>
            </a:r>
            <a:endParaRPr sz="4400">
              <a:solidFill>
                <a:schemeClr val="lt1"/>
              </a:solidFill>
              <a:latin typeface="Impact"/>
              <a:ea typeface="Impact"/>
              <a:cs typeface="Impact"/>
              <a:sym typeface="Impact"/>
            </a:endParaRPr>
          </a:p>
        </p:txBody>
      </p:sp>
      <p:sp>
        <p:nvSpPr>
          <p:cNvPr id="51" name="Google Shape;51;p6"/>
          <p:cNvSpPr txBox="1"/>
          <p:nvPr>
            <p:ph type="title"/>
          </p:nvPr>
        </p:nvSpPr>
        <p:spPr>
          <a:xfrm>
            <a:off x="794282" y="4240779"/>
            <a:ext cx="6113667" cy="1591789"/>
          </a:xfrm>
          <a:prstGeom prst="rect">
            <a:avLst/>
          </a:prstGeom>
          <a:noFill/>
          <a:ln>
            <a:noFill/>
          </a:ln>
        </p:spPr>
        <p:txBody>
          <a:bodyPr anchorCtr="0" anchor="t" bIns="45700" lIns="91425" spcFirstLastPara="1" rIns="91425" wrap="square" tIns="45700"/>
          <a:lstStyle>
            <a:lvl1pPr lvl="0" algn="l">
              <a:lnSpc>
                <a:spcPct val="80000"/>
              </a:lnSpc>
              <a:spcBef>
                <a:spcPts val="0"/>
              </a:spcBef>
              <a:spcAft>
                <a:spcPts val="0"/>
              </a:spcAft>
              <a:buClr>
                <a:srgbClr val="756C66"/>
              </a:buClr>
              <a:buSzPts val="6500"/>
              <a:buFont typeface="Impact"/>
              <a:buNone/>
              <a:defRPr sz="6500">
                <a:solidFill>
                  <a:srgbClr val="756C6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6"/>
          <p:cNvSpPr txBox="1"/>
          <p:nvPr>
            <p:ph idx="1" type="body"/>
          </p:nvPr>
        </p:nvSpPr>
        <p:spPr>
          <a:xfrm>
            <a:off x="794282" y="5799368"/>
            <a:ext cx="6113667" cy="556817"/>
          </a:xfrm>
          <a:prstGeom prst="rect">
            <a:avLst/>
          </a:prstGeom>
          <a:noFill/>
          <a:ln>
            <a:noFill/>
          </a:ln>
        </p:spPr>
        <p:txBody>
          <a:bodyPr anchorCtr="0" anchor="t" bIns="45700" lIns="91425" spcFirstLastPara="1" rIns="91425" wrap="square" tIns="45700"/>
          <a:lstStyle>
            <a:lvl1pPr indent="-228600" lvl="0" marL="457200" algn="l">
              <a:spcBef>
                <a:spcPts val="640"/>
              </a:spcBef>
              <a:spcAft>
                <a:spcPts val="0"/>
              </a:spcAft>
              <a:buClr>
                <a:schemeClr val="lt1"/>
              </a:buClr>
              <a:buSzPts val="3200"/>
              <a:buFont typeface="Impact"/>
              <a:buNone/>
              <a:defRPr sz="3200" cap="none">
                <a:solidFill>
                  <a:schemeClr val="lt1"/>
                </a:solidFill>
                <a:latin typeface="Impact"/>
                <a:ea typeface="Impact"/>
                <a:cs typeface="Impact"/>
                <a:sym typeface="Impact"/>
              </a:defRPr>
            </a:lvl1pPr>
            <a:lvl2pPr indent="-330200" lvl="1" marL="914400" algn="l">
              <a:spcBef>
                <a:spcPts val="320"/>
              </a:spcBef>
              <a:spcAft>
                <a:spcPts val="0"/>
              </a:spcAft>
              <a:buClr>
                <a:schemeClr val="dk1"/>
              </a:buClr>
              <a:buSzPts val="1600"/>
              <a:buChar char="•"/>
              <a:defRPr>
                <a:latin typeface="Impact"/>
                <a:ea typeface="Impact"/>
                <a:cs typeface="Impact"/>
                <a:sym typeface="Impact"/>
              </a:defRPr>
            </a:lvl2pPr>
            <a:lvl3pPr indent="-330200" lvl="2" marL="1371600" algn="l">
              <a:spcBef>
                <a:spcPts val="320"/>
              </a:spcBef>
              <a:spcAft>
                <a:spcPts val="0"/>
              </a:spcAft>
              <a:buClr>
                <a:schemeClr val="dk1"/>
              </a:buClr>
              <a:buSzPts val="1600"/>
              <a:buChar char="–"/>
              <a:defRPr>
                <a:latin typeface="Impact"/>
                <a:ea typeface="Impact"/>
                <a:cs typeface="Impact"/>
                <a:sym typeface="Impact"/>
              </a:defRPr>
            </a:lvl3pPr>
            <a:lvl4pPr indent="-330200" lvl="3" marL="1828800" algn="l">
              <a:spcBef>
                <a:spcPts val="320"/>
              </a:spcBef>
              <a:spcAft>
                <a:spcPts val="0"/>
              </a:spcAft>
              <a:buClr>
                <a:schemeClr val="dk1"/>
              </a:buClr>
              <a:buSzPts val="1600"/>
              <a:buChar char="•"/>
              <a:defRPr>
                <a:latin typeface="Impact"/>
                <a:ea typeface="Impact"/>
                <a:cs typeface="Impact"/>
                <a:sym typeface="Impact"/>
              </a:defRPr>
            </a:lvl4pPr>
            <a:lvl5pPr indent="-330200" lvl="4" marL="2286000" algn="l">
              <a:spcBef>
                <a:spcPts val="320"/>
              </a:spcBef>
              <a:spcAft>
                <a:spcPts val="0"/>
              </a:spcAft>
              <a:buClr>
                <a:schemeClr val="dk1"/>
              </a:buClr>
              <a:buSzPts val="1600"/>
              <a:buChar char="»"/>
              <a:defRPr>
                <a:latin typeface="Impact"/>
                <a:ea typeface="Impact"/>
                <a:cs typeface="Impact"/>
                <a:sym typeface="Impact"/>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PU_sigtab.eps" id="53" name="Google Shape;53;p6"/>
          <p:cNvPicPr preferRelativeResize="0"/>
          <p:nvPr/>
        </p:nvPicPr>
        <p:blipFill rotWithShape="1">
          <a:blip r:embed="rId3">
            <a:alphaModFix/>
          </a:blip>
          <a:srcRect b="12554" l="0" r="0" t="-166"/>
          <a:stretch/>
        </p:blipFill>
        <p:spPr>
          <a:xfrm>
            <a:off x="7057556" y="-8411"/>
            <a:ext cx="1942418" cy="1021073"/>
          </a:xfrm>
          <a:prstGeom prst="rect">
            <a:avLst/>
          </a:prstGeom>
          <a:noFill/>
          <a:ln>
            <a:noFill/>
          </a:ln>
        </p:spPr>
      </p:pic>
      <p:sp>
        <p:nvSpPr>
          <p:cNvPr id="54" name="Google Shape;54;p6"/>
          <p:cNvSpPr/>
          <p:nvPr>
            <p:ph idx="2" type="pic"/>
          </p:nvPr>
        </p:nvSpPr>
        <p:spPr>
          <a:xfrm>
            <a:off x="-13512" y="-8411"/>
            <a:ext cx="6976288" cy="4156549"/>
          </a:xfrm>
          <a:prstGeom prst="rect">
            <a:avLst/>
          </a:prstGeom>
          <a:noFill/>
          <a:ln>
            <a:noFill/>
          </a:ln>
        </p:spPr>
        <p:txBody>
          <a:bodyPr anchorCtr="0" anchor="t" bIns="45700" lIns="91425" spcFirstLastPara="1" rIns="91425" wrap="square" tIns="45700"/>
          <a:lstStyle>
            <a:lvl1pPr lvl="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Picture">
  <p:cSld name="Text and Picture">
    <p:spTree>
      <p:nvGrpSpPr>
        <p:cNvPr id="55" name="Shape 55"/>
        <p:cNvGrpSpPr/>
        <p:nvPr/>
      </p:nvGrpSpPr>
      <p:grpSpPr>
        <a:xfrm>
          <a:off x="0" y="0"/>
          <a:ext cx="0" cy="0"/>
          <a:chOff x="0" y="0"/>
          <a:chExt cx="0" cy="0"/>
        </a:xfrm>
      </p:grpSpPr>
      <p:sp>
        <p:nvSpPr>
          <p:cNvPr id="56" name="Google Shape;56;p7"/>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7"/>
          <p:cNvSpPr txBox="1"/>
          <p:nvPr>
            <p:ph idx="1" type="body"/>
          </p:nvPr>
        </p:nvSpPr>
        <p:spPr>
          <a:xfrm>
            <a:off x="457200" y="1600201"/>
            <a:ext cx="3948530" cy="4342708"/>
          </a:xfrm>
          <a:prstGeom prst="rect">
            <a:avLst/>
          </a:prstGeom>
          <a:noFill/>
          <a:ln>
            <a:noFill/>
          </a:ln>
        </p:spPr>
        <p:txBody>
          <a:bodyPr anchorCtr="0" anchor="t" bIns="45700" lIns="91425" spcFirstLastPara="1" rIns="91425" wrap="square" tIns="45700"/>
          <a:lstStyle>
            <a:lvl1pPr indent="-228600" lvl="0" marL="457200" algn="l">
              <a:spcBef>
                <a:spcPts val="320"/>
              </a:spcBef>
              <a:spcAft>
                <a:spcPts val="0"/>
              </a:spcAft>
              <a:buClr>
                <a:schemeClr val="dk1"/>
              </a:buClr>
              <a:buSzPts val="1600"/>
              <a:buFont typeface="Arial"/>
              <a:buNone/>
              <a:defRPr sz="1600"/>
            </a:lvl1pPr>
            <a:lvl2pPr indent="-330200" lvl="1" marL="914400" algn="l">
              <a:spcBef>
                <a:spcPts val="320"/>
              </a:spcBef>
              <a:spcAft>
                <a:spcPts val="0"/>
              </a:spcAft>
              <a:buClr>
                <a:schemeClr val="dk1"/>
              </a:buClr>
              <a:buSzPts val="1600"/>
              <a:buChar char="•"/>
              <a:defRPr sz="1600"/>
            </a:lvl2pPr>
            <a:lvl3pPr indent="-330200" lvl="2" marL="1371600" algn="l">
              <a:spcBef>
                <a:spcPts val="320"/>
              </a:spcBef>
              <a:spcAft>
                <a:spcPts val="0"/>
              </a:spcAft>
              <a:buClr>
                <a:schemeClr val="dk1"/>
              </a:buClr>
              <a:buSzPts val="1600"/>
              <a:buChar char="–"/>
              <a:defRPr sz="16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8" name="Google Shape;58;p7"/>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7"/>
          <p:cNvSpPr/>
          <p:nvPr>
            <p:ph idx="2" type="pic"/>
          </p:nvPr>
        </p:nvSpPr>
        <p:spPr>
          <a:xfrm>
            <a:off x="4671604" y="1600373"/>
            <a:ext cx="4015195" cy="4342542"/>
          </a:xfrm>
          <a:prstGeom prst="rect">
            <a:avLst/>
          </a:prstGeom>
          <a:noFill/>
          <a:ln>
            <a:noFill/>
          </a:ln>
        </p:spPr>
        <p:txBody>
          <a:bodyPr anchorCtr="0" anchor="t" bIns="45700" lIns="91425" spcFirstLastPara="1" rIns="91425" wrap="square" tIns="45700"/>
          <a:lstStyle>
            <a:lvl1pPr lvl="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 name="Google Shape;60;p7"/>
          <p:cNvSpPr txBox="1"/>
          <p:nvPr>
            <p:ph idx="3" type="body"/>
          </p:nvPr>
        </p:nvSpPr>
        <p:spPr>
          <a:xfrm>
            <a:off x="457200" y="941895"/>
            <a:ext cx="8229600" cy="442912"/>
          </a:xfrm>
          <a:prstGeom prst="rect">
            <a:avLst/>
          </a:prstGeom>
          <a:noFill/>
          <a:ln>
            <a:noFill/>
          </a:ln>
        </p:spPr>
        <p:txBody>
          <a:bodyPr anchorCtr="0" anchor="t" bIns="45700" lIns="91425" spcFirstLastPara="1" rIns="91425" wrap="square" tIns="45700"/>
          <a:lstStyle>
            <a:lvl1pPr indent="-228600" lvl="0" marL="457200" algn="l">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cxnSp>
        <p:nvCxnSpPr>
          <p:cNvPr id="61" name="Google Shape;61;p7"/>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62" name="Shape 62"/>
        <p:cNvGrpSpPr/>
        <p:nvPr/>
      </p:nvGrpSpPr>
      <p:grpSpPr>
        <a:xfrm>
          <a:off x="0" y="0"/>
          <a:ext cx="0" cy="0"/>
          <a:chOff x="0" y="0"/>
          <a:chExt cx="0" cy="0"/>
        </a:xfrm>
      </p:grpSpPr>
      <p:sp>
        <p:nvSpPr>
          <p:cNvPr id="63" name="Google Shape;63;p8"/>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8"/>
          <p:cNvSpPr txBox="1"/>
          <p:nvPr>
            <p:ph idx="1" type="body"/>
          </p:nvPr>
        </p:nvSpPr>
        <p:spPr>
          <a:xfrm>
            <a:off x="457200" y="1600201"/>
            <a:ext cx="3948530" cy="4334408"/>
          </a:xfrm>
          <a:prstGeom prst="rect">
            <a:avLst/>
          </a:prstGeom>
          <a:noFill/>
          <a:ln>
            <a:noFill/>
          </a:ln>
        </p:spPr>
        <p:txBody>
          <a:bodyPr anchorCtr="0" anchor="t" bIns="45700" lIns="91425" spcFirstLastPara="1" rIns="91425" wrap="square" tIns="45700"/>
          <a:lstStyle>
            <a:lvl1pPr indent="-228600" lvl="0" marL="457200" algn="l">
              <a:spcBef>
                <a:spcPts val="320"/>
              </a:spcBef>
              <a:spcAft>
                <a:spcPts val="0"/>
              </a:spcAft>
              <a:buClr>
                <a:schemeClr val="dk1"/>
              </a:buClr>
              <a:buSzPts val="1600"/>
              <a:buFont typeface="Arial"/>
              <a:buNone/>
              <a:defRPr sz="1600"/>
            </a:lvl1pPr>
            <a:lvl2pPr indent="-330200" lvl="1" marL="914400" algn="l">
              <a:spcBef>
                <a:spcPts val="320"/>
              </a:spcBef>
              <a:spcAft>
                <a:spcPts val="0"/>
              </a:spcAft>
              <a:buClr>
                <a:schemeClr val="dk1"/>
              </a:buClr>
              <a:buSzPts val="1600"/>
              <a:buChar char="•"/>
              <a:defRPr sz="1600"/>
            </a:lvl2pPr>
            <a:lvl3pPr indent="-330200" lvl="2" marL="1371600" algn="l">
              <a:spcBef>
                <a:spcPts val="320"/>
              </a:spcBef>
              <a:spcAft>
                <a:spcPts val="0"/>
              </a:spcAft>
              <a:buClr>
                <a:schemeClr val="dk1"/>
              </a:buClr>
              <a:buSzPts val="1600"/>
              <a:buChar char="–"/>
              <a:defRPr sz="16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5" name="Google Shape;65;p8"/>
          <p:cNvSpPr txBox="1"/>
          <p:nvPr>
            <p:ph idx="2" type="body"/>
          </p:nvPr>
        </p:nvSpPr>
        <p:spPr>
          <a:xfrm>
            <a:off x="4648200" y="1600201"/>
            <a:ext cx="4038600" cy="4334408"/>
          </a:xfrm>
          <a:prstGeom prst="rect">
            <a:avLst/>
          </a:prstGeom>
          <a:noFill/>
          <a:ln>
            <a:noFill/>
          </a:ln>
        </p:spPr>
        <p:txBody>
          <a:bodyPr anchorCtr="0" anchor="t" bIns="45700" lIns="91425" spcFirstLastPara="1" rIns="91425" wrap="square" tIns="45700"/>
          <a:lstStyle>
            <a:lvl1pPr indent="-228600" lvl="0" marL="457200" algn="l">
              <a:spcBef>
                <a:spcPts val="320"/>
              </a:spcBef>
              <a:spcAft>
                <a:spcPts val="0"/>
              </a:spcAft>
              <a:buClr>
                <a:schemeClr val="dk1"/>
              </a:buClr>
              <a:buSzPts val="1600"/>
              <a:buFont typeface="Arial"/>
              <a:buNone/>
              <a:defRPr sz="1600"/>
            </a:lvl1pPr>
            <a:lvl2pPr indent="-330200" lvl="1" marL="914400" algn="l">
              <a:spcBef>
                <a:spcPts val="320"/>
              </a:spcBef>
              <a:spcAft>
                <a:spcPts val="0"/>
              </a:spcAft>
              <a:buClr>
                <a:schemeClr val="dk1"/>
              </a:buClr>
              <a:buSzPts val="1600"/>
              <a:buChar char="•"/>
              <a:defRPr sz="1600"/>
            </a:lvl2pPr>
            <a:lvl3pPr indent="-330200" lvl="2" marL="1371600" algn="l">
              <a:spcBef>
                <a:spcPts val="320"/>
              </a:spcBef>
              <a:spcAft>
                <a:spcPts val="0"/>
              </a:spcAft>
              <a:buClr>
                <a:schemeClr val="dk1"/>
              </a:buClr>
              <a:buSzPts val="1600"/>
              <a:buChar char="–"/>
              <a:defRPr sz="16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 name="Google Shape;66;p8"/>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8"/>
          <p:cNvSpPr txBox="1"/>
          <p:nvPr>
            <p:ph idx="3" type="body"/>
          </p:nvPr>
        </p:nvSpPr>
        <p:spPr>
          <a:xfrm>
            <a:off x="457200" y="941895"/>
            <a:ext cx="8229600" cy="442912"/>
          </a:xfrm>
          <a:prstGeom prst="rect">
            <a:avLst/>
          </a:prstGeom>
          <a:noFill/>
          <a:ln>
            <a:noFill/>
          </a:ln>
        </p:spPr>
        <p:txBody>
          <a:bodyPr anchorCtr="0" anchor="t" bIns="45700" lIns="91425" spcFirstLastPara="1" rIns="91425" wrap="square" tIns="45700"/>
          <a:lstStyle>
            <a:lvl1pPr indent="-228600" lvl="0" marL="457200" algn="l">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cxnSp>
        <p:nvCxnSpPr>
          <p:cNvPr id="68" name="Google Shape;68;p8"/>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69" name="Shape 69"/>
        <p:cNvGrpSpPr/>
        <p:nvPr/>
      </p:nvGrpSpPr>
      <p:grpSpPr>
        <a:xfrm>
          <a:off x="0" y="0"/>
          <a:ext cx="0" cy="0"/>
          <a:chOff x="0" y="0"/>
          <a:chExt cx="0" cy="0"/>
        </a:xfrm>
      </p:grpSpPr>
      <p:sp>
        <p:nvSpPr>
          <p:cNvPr id="70" name="Google Shape;70;p9"/>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lt1"/>
              </a:buClr>
              <a:buSzPts val="4400"/>
              <a:buFont typeface="Impac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9"/>
          <p:cNvSpPr txBox="1"/>
          <p:nvPr>
            <p:ph idx="1" type="body"/>
          </p:nvPr>
        </p:nvSpPr>
        <p:spPr>
          <a:xfrm>
            <a:off x="457200" y="1535113"/>
            <a:ext cx="3948888" cy="639762"/>
          </a:xfrm>
          <a:prstGeom prst="rect">
            <a:avLst/>
          </a:prstGeom>
          <a:noFill/>
          <a:ln>
            <a:noFill/>
          </a:ln>
        </p:spPr>
        <p:txBody>
          <a:bodyPr anchorCtr="0" anchor="b" bIns="45700" lIns="91425" spcFirstLastPara="1" rIns="91425" wrap="square" tIns="45700"/>
          <a:lstStyle>
            <a:lvl1pPr indent="-228600" lvl="0" marL="457200" algn="l">
              <a:spcBef>
                <a:spcPts val="400"/>
              </a:spcBef>
              <a:spcAft>
                <a:spcPts val="0"/>
              </a:spcAft>
              <a:buClr>
                <a:schemeClr val="dk1"/>
              </a:buClr>
              <a:buSzPts val="2000"/>
              <a:buFont typeface="Arial"/>
              <a:buNone/>
              <a:defRPr b="1" sz="20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2" name="Google Shape;72;p9"/>
          <p:cNvSpPr txBox="1"/>
          <p:nvPr>
            <p:ph idx="2" type="body"/>
          </p:nvPr>
        </p:nvSpPr>
        <p:spPr>
          <a:xfrm>
            <a:off x="457200" y="2174875"/>
            <a:ext cx="3948888" cy="3768033"/>
          </a:xfrm>
          <a:prstGeom prst="rect">
            <a:avLst/>
          </a:prstGeom>
          <a:noFill/>
          <a:ln>
            <a:noFill/>
          </a:ln>
        </p:spPr>
        <p:txBody>
          <a:bodyPr anchorCtr="0" anchor="t" bIns="45700" lIns="91425" spcFirstLastPara="1" rIns="91425" wrap="square" tIns="45700"/>
          <a:lstStyle>
            <a:lvl1pPr indent="-228600" lvl="0" marL="457200" algn="l">
              <a:spcBef>
                <a:spcPts val="320"/>
              </a:spcBef>
              <a:spcAft>
                <a:spcPts val="0"/>
              </a:spcAft>
              <a:buClr>
                <a:schemeClr val="dk1"/>
              </a:buClr>
              <a:buSzPts val="1600"/>
              <a:buFont typeface="Arial"/>
              <a:buNone/>
              <a:defRPr sz="1600"/>
            </a:lvl1pPr>
            <a:lvl2pPr indent="-330200" lvl="1" marL="914400" algn="l">
              <a:spcBef>
                <a:spcPts val="320"/>
              </a:spcBef>
              <a:spcAft>
                <a:spcPts val="0"/>
              </a:spcAft>
              <a:buClr>
                <a:schemeClr val="dk1"/>
              </a:buClr>
              <a:buSzPts val="1600"/>
              <a:buChar char="•"/>
              <a:defRPr sz="1600"/>
            </a:lvl2pPr>
            <a:lvl3pPr indent="-330200" lvl="2" marL="1371600" algn="l">
              <a:spcBef>
                <a:spcPts val="320"/>
              </a:spcBef>
              <a:spcAft>
                <a:spcPts val="0"/>
              </a:spcAft>
              <a:buClr>
                <a:schemeClr val="dk1"/>
              </a:buClr>
              <a:buSzPts val="1600"/>
              <a:buChar char="–"/>
              <a:defRPr sz="16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3" name="Google Shape;73;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algn="l">
              <a:spcBef>
                <a:spcPts val="400"/>
              </a:spcBef>
              <a:spcAft>
                <a:spcPts val="0"/>
              </a:spcAft>
              <a:buClr>
                <a:schemeClr val="dk1"/>
              </a:buClr>
              <a:buSzPts val="2000"/>
              <a:buFont typeface="Arial"/>
              <a:buNone/>
              <a:defRPr b="1" sz="20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4" name="Google Shape;74;p9"/>
          <p:cNvSpPr txBox="1"/>
          <p:nvPr>
            <p:ph idx="4" type="body"/>
          </p:nvPr>
        </p:nvSpPr>
        <p:spPr>
          <a:xfrm>
            <a:off x="4645025" y="2174875"/>
            <a:ext cx="4041775" cy="3768033"/>
          </a:xfrm>
          <a:prstGeom prst="rect">
            <a:avLst/>
          </a:prstGeom>
          <a:noFill/>
          <a:ln>
            <a:noFill/>
          </a:ln>
        </p:spPr>
        <p:txBody>
          <a:bodyPr anchorCtr="0" anchor="t" bIns="45700" lIns="91425" spcFirstLastPara="1" rIns="91425" wrap="square" tIns="45700"/>
          <a:lstStyle>
            <a:lvl1pPr indent="-228600" lvl="0" marL="457200" algn="l">
              <a:spcBef>
                <a:spcPts val="320"/>
              </a:spcBef>
              <a:spcAft>
                <a:spcPts val="0"/>
              </a:spcAft>
              <a:buClr>
                <a:schemeClr val="dk1"/>
              </a:buClr>
              <a:buSzPts val="1600"/>
              <a:buFont typeface="Arial"/>
              <a:buNone/>
              <a:defRPr sz="1600"/>
            </a:lvl1pPr>
            <a:lvl2pPr indent="-330200" lvl="1" marL="914400" algn="l">
              <a:spcBef>
                <a:spcPts val="320"/>
              </a:spcBef>
              <a:spcAft>
                <a:spcPts val="0"/>
              </a:spcAft>
              <a:buClr>
                <a:schemeClr val="dk1"/>
              </a:buClr>
              <a:buSzPts val="1600"/>
              <a:buChar char="•"/>
              <a:defRPr sz="1600"/>
            </a:lvl2pPr>
            <a:lvl3pPr indent="-330200" lvl="2" marL="1371600" algn="l">
              <a:spcBef>
                <a:spcPts val="320"/>
              </a:spcBef>
              <a:spcAft>
                <a:spcPts val="0"/>
              </a:spcAft>
              <a:buClr>
                <a:schemeClr val="dk1"/>
              </a:buClr>
              <a:buSzPts val="1600"/>
              <a:buChar char="–"/>
              <a:defRPr sz="16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5" name="Google Shape;75;p9"/>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Arial"/>
                <a:ea typeface="Arial"/>
                <a:cs typeface="Arial"/>
                <a:sym typeface="Arial"/>
              </a:defRPr>
            </a:lvl1pPr>
            <a:lvl2pPr indent="0" lvl="1" marL="0" algn="r">
              <a:spcBef>
                <a:spcPts val="0"/>
              </a:spcBef>
              <a:buNone/>
              <a:defRPr sz="1200">
                <a:solidFill>
                  <a:srgbClr val="888888"/>
                </a:solidFill>
                <a:latin typeface="Arial"/>
                <a:ea typeface="Arial"/>
                <a:cs typeface="Arial"/>
                <a:sym typeface="Arial"/>
              </a:defRPr>
            </a:lvl2pPr>
            <a:lvl3pPr indent="0" lvl="2" marL="0" algn="r">
              <a:spcBef>
                <a:spcPts val="0"/>
              </a:spcBef>
              <a:buNone/>
              <a:defRPr sz="1200">
                <a:solidFill>
                  <a:srgbClr val="888888"/>
                </a:solidFill>
                <a:latin typeface="Arial"/>
                <a:ea typeface="Arial"/>
                <a:cs typeface="Arial"/>
                <a:sym typeface="Arial"/>
              </a:defRPr>
            </a:lvl3pPr>
            <a:lvl4pPr indent="0" lvl="3" marL="0" algn="r">
              <a:spcBef>
                <a:spcPts val="0"/>
              </a:spcBef>
              <a:buNone/>
              <a:defRPr sz="1200">
                <a:solidFill>
                  <a:srgbClr val="888888"/>
                </a:solidFill>
                <a:latin typeface="Arial"/>
                <a:ea typeface="Arial"/>
                <a:cs typeface="Arial"/>
                <a:sym typeface="Arial"/>
              </a:defRPr>
            </a:lvl4pPr>
            <a:lvl5pPr indent="0" lvl="4" marL="0" algn="r">
              <a:spcBef>
                <a:spcPts val="0"/>
              </a:spcBef>
              <a:buNone/>
              <a:defRPr sz="1200">
                <a:solidFill>
                  <a:srgbClr val="888888"/>
                </a:solidFill>
                <a:latin typeface="Arial"/>
                <a:ea typeface="Arial"/>
                <a:cs typeface="Arial"/>
                <a:sym typeface="Arial"/>
              </a:defRPr>
            </a:lvl5pPr>
            <a:lvl6pPr indent="0" lvl="5" marL="0" algn="r">
              <a:spcBef>
                <a:spcPts val="0"/>
              </a:spcBef>
              <a:buNone/>
              <a:defRPr sz="1200">
                <a:solidFill>
                  <a:srgbClr val="888888"/>
                </a:solidFill>
                <a:latin typeface="Arial"/>
                <a:ea typeface="Arial"/>
                <a:cs typeface="Arial"/>
                <a:sym typeface="Arial"/>
              </a:defRPr>
            </a:lvl6pPr>
            <a:lvl7pPr indent="0" lvl="6" marL="0" algn="r">
              <a:spcBef>
                <a:spcPts val="0"/>
              </a:spcBef>
              <a:buNone/>
              <a:defRPr sz="1200">
                <a:solidFill>
                  <a:srgbClr val="888888"/>
                </a:solidFill>
                <a:latin typeface="Arial"/>
                <a:ea typeface="Arial"/>
                <a:cs typeface="Arial"/>
                <a:sym typeface="Arial"/>
              </a:defRPr>
            </a:lvl7pPr>
            <a:lvl8pPr indent="0" lvl="7" marL="0" algn="r">
              <a:spcBef>
                <a:spcPts val="0"/>
              </a:spcBef>
              <a:buNone/>
              <a:defRPr sz="1200">
                <a:solidFill>
                  <a:srgbClr val="888888"/>
                </a:solidFill>
                <a:latin typeface="Arial"/>
                <a:ea typeface="Arial"/>
                <a:cs typeface="Arial"/>
                <a:sym typeface="Arial"/>
              </a:defRPr>
            </a:lvl8pPr>
            <a:lvl9pPr indent="0" lvl="8" mar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p9"/>
          <p:cNvSpPr txBox="1"/>
          <p:nvPr>
            <p:ph idx="5" type="body"/>
          </p:nvPr>
        </p:nvSpPr>
        <p:spPr>
          <a:xfrm>
            <a:off x="457200" y="941895"/>
            <a:ext cx="8229600" cy="442912"/>
          </a:xfrm>
          <a:prstGeom prst="rect">
            <a:avLst/>
          </a:prstGeom>
          <a:noFill/>
          <a:ln>
            <a:noFill/>
          </a:ln>
        </p:spPr>
        <p:txBody>
          <a:bodyPr anchorCtr="0" anchor="t" bIns="45700" lIns="91425" spcFirstLastPara="1" rIns="91425" wrap="square" tIns="45700"/>
          <a:lstStyle>
            <a:lvl1pPr indent="-228600" lvl="0" marL="457200" algn="l">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cxnSp>
        <p:nvCxnSpPr>
          <p:cNvPr id="77" name="Google Shape;77;p9"/>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Only">
  <p:cSld name="Title and Subtitle Only">
    <p:spTree>
      <p:nvGrpSpPr>
        <p:cNvPr id="78" name="Shape 78"/>
        <p:cNvGrpSpPr/>
        <p:nvPr/>
      </p:nvGrpSpPr>
      <p:grpSpPr>
        <a:xfrm>
          <a:off x="0" y="0"/>
          <a:ext cx="0" cy="0"/>
          <a:chOff x="0" y="0"/>
          <a:chExt cx="0" cy="0"/>
        </a:xfrm>
      </p:grpSpPr>
      <p:sp>
        <p:nvSpPr>
          <p:cNvPr id="79" name="Google Shape;79;p10"/>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0"/>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p10"/>
          <p:cNvSpPr txBox="1"/>
          <p:nvPr>
            <p:ph idx="1" type="body"/>
          </p:nvPr>
        </p:nvSpPr>
        <p:spPr>
          <a:xfrm>
            <a:off x="457200" y="941895"/>
            <a:ext cx="8229600" cy="442912"/>
          </a:xfrm>
          <a:prstGeom prst="rect">
            <a:avLst/>
          </a:prstGeom>
          <a:noFill/>
          <a:ln>
            <a:noFill/>
          </a:ln>
        </p:spPr>
        <p:txBody>
          <a:bodyPr anchorCtr="0" anchor="t" bIns="45700" lIns="91425" spcFirstLastPara="1" rIns="91425" wrap="square" tIns="45700"/>
          <a:lstStyle>
            <a:lvl1pPr indent="-228600" lvl="0" marL="457200" algn="l">
              <a:spcBef>
                <a:spcPts val="360"/>
              </a:spcBef>
              <a:spcAft>
                <a:spcPts val="0"/>
              </a:spcAft>
              <a:buClr>
                <a:srgbClr val="E3AE24"/>
              </a:buClr>
              <a:buSzPts val="1800"/>
              <a:buFont typeface="Impact"/>
              <a:buNone/>
              <a:defRPr b="1" sz="1800" cap="none">
                <a:solidFill>
                  <a:srgbClr val="E3AE24"/>
                </a:solidFill>
                <a:latin typeface="Impact"/>
                <a:ea typeface="Impact"/>
                <a:cs typeface="Impact"/>
                <a:sym typeface="Impact"/>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cxnSp>
        <p:nvCxnSpPr>
          <p:cNvPr id="82" name="Google Shape;82;p10"/>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2" Type="http://schemas.openxmlformats.org/officeDocument/2006/relationships/theme" Target="../theme/theme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descr="PU_sig132.tif" id="10" name="Google Shape;10;p1"/>
          <p:cNvPicPr preferRelativeResize="0"/>
          <p:nvPr/>
        </p:nvPicPr>
        <p:blipFill rotWithShape="1">
          <a:blip r:embed="rId1">
            <a:alphaModFix/>
          </a:blip>
          <a:srcRect b="0" l="0" r="0" t="0"/>
          <a:stretch/>
        </p:blipFill>
        <p:spPr>
          <a:xfrm>
            <a:off x="457200" y="6075632"/>
            <a:ext cx="1523874" cy="479171"/>
          </a:xfrm>
          <a:prstGeom prst="rect">
            <a:avLst/>
          </a:prstGeom>
          <a:noFill/>
          <a:ln>
            <a:noFill/>
          </a:ln>
        </p:spPr>
      </p:pic>
      <p:grpSp>
        <p:nvGrpSpPr>
          <p:cNvPr id="11" name="Google Shape;11;p1"/>
          <p:cNvGrpSpPr/>
          <p:nvPr/>
        </p:nvGrpSpPr>
        <p:grpSpPr>
          <a:xfrm>
            <a:off x="0" y="0"/>
            <a:ext cx="9157137" cy="915109"/>
            <a:chOff x="0" y="0"/>
            <a:chExt cx="9157137" cy="915109"/>
          </a:xfrm>
        </p:grpSpPr>
        <p:sp>
          <p:nvSpPr>
            <p:cNvPr id="12" name="Google Shape;12;p1"/>
            <p:cNvSpPr/>
            <p:nvPr/>
          </p:nvSpPr>
          <p:spPr>
            <a:xfrm>
              <a:off x="0" y="0"/>
              <a:ext cx="9144000" cy="915108"/>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h2_lines_white.pdf" id="13" name="Google Shape;13;p1"/>
            <p:cNvPicPr preferRelativeResize="0"/>
            <p:nvPr/>
          </p:nvPicPr>
          <p:blipFill rotWithShape="1">
            <a:blip r:embed="rId2">
              <a:alphaModFix/>
            </a:blip>
            <a:srcRect b="48017" l="22581" r="22582" t="22581"/>
            <a:stretch/>
          </p:blipFill>
          <p:spPr>
            <a:xfrm>
              <a:off x="13137" y="1"/>
              <a:ext cx="9144000" cy="915108"/>
            </a:xfrm>
            <a:prstGeom prst="rect">
              <a:avLst/>
            </a:prstGeom>
            <a:noFill/>
            <a:ln>
              <a:noFill/>
            </a:ln>
          </p:spPr>
        </p:pic>
      </p:grpSp>
      <p:sp>
        <p:nvSpPr>
          <p:cNvPr id="14" name="Google Shape;14;p1"/>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1"/>
          <p:cNvSpPr txBox="1"/>
          <p:nvPr>
            <p:ph idx="1" type="body"/>
          </p:nvPr>
        </p:nvSpPr>
        <p:spPr>
          <a:xfrm>
            <a:off x="457200" y="1721492"/>
            <a:ext cx="8235950" cy="4221416"/>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 name="Google Shape;16;p1"/>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1"/>
          <p:cNvSpPr txBox="1"/>
          <p:nvPr/>
        </p:nvSpPr>
        <p:spPr>
          <a:xfrm>
            <a:off x="367130" y="1535528"/>
            <a:ext cx="83260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26.png"/><Relationship Id="rId6"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5.jpg"/><Relationship Id="rId4" Type="http://schemas.openxmlformats.org/officeDocument/2006/relationships/image" Target="../media/image7.jpg"/><Relationship Id="rId5" Type="http://schemas.openxmlformats.org/officeDocument/2006/relationships/image" Target="../media/image6.jpg"/><Relationship Id="rId6"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44.jpg"/><Relationship Id="rId5" Type="http://schemas.openxmlformats.org/officeDocument/2006/relationships/image" Target="../media/image2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jp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1"/>
          <p:cNvSpPr txBox="1"/>
          <p:nvPr>
            <p:ph type="title"/>
          </p:nvPr>
        </p:nvSpPr>
        <p:spPr>
          <a:xfrm>
            <a:off x="0" y="4405443"/>
            <a:ext cx="6608618" cy="1864086"/>
          </a:xfrm>
          <a:prstGeom prst="rect">
            <a:avLst/>
          </a:prstGeom>
          <a:noFill/>
          <a:ln>
            <a:noFill/>
          </a:ln>
        </p:spPr>
        <p:txBody>
          <a:bodyPr anchorCtr="0" anchor="t" bIns="45700" lIns="91425" spcFirstLastPara="1" rIns="91425" wrap="square" tIns="45700">
            <a:noAutofit/>
          </a:bodyPr>
          <a:lstStyle/>
          <a:p>
            <a:pPr indent="0" lvl="0" marL="0" rtl="0" algn="l">
              <a:lnSpc>
                <a:spcPct val="133333"/>
              </a:lnSpc>
              <a:spcBef>
                <a:spcPts val="0"/>
              </a:spcBef>
              <a:spcAft>
                <a:spcPts val="0"/>
              </a:spcAft>
              <a:buClr>
                <a:srgbClr val="D19B23"/>
              </a:buClr>
              <a:buSzPts val="4800"/>
              <a:buFont typeface="Impact"/>
              <a:buNone/>
            </a:pPr>
            <a:r>
              <a:rPr lang="en-US" sz="4800"/>
              <a:t>ECE477 MIDTERM DESIGN REVIEW: TEAM 2</a:t>
            </a:r>
            <a:br>
              <a:rPr lang="en-US" sz="4800"/>
            </a:br>
            <a:endParaRPr sz="4800"/>
          </a:p>
        </p:txBody>
      </p:sp>
      <p:pic>
        <p:nvPicPr>
          <p:cNvPr descr="PU_sigtab.eps" id="89" name="Google Shape;89;p11"/>
          <p:cNvPicPr preferRelativeResize="0"/>
          <p:nvPr/>
        </p:nvPicPr>
        <p:blipFill rotWithShape="1">
          <a:blip r:embed="rId3">
            <a:alphaModFix/>
          </a:blip>
          <a:srcRect b="12554" l="0" r="0" t="-166"/>
          <a:stretch/>
        </p:blipFill>
        <p:spPr>
          <a:xfrm>
            <a:off x="7201582" y="5836927"/>
            <a:ext cx="1942418" cy="1021073"/>
          </a:xfrm>
          <a:prstGeom prst="rect">
            <a:avLst/>
          </a:prstGeom>
          <a:noFill/>
          <a:ln>
            <a:noFill/>
          </a:ln>
        </p:spPr>
      </p:pic>
      <p:pic>
        <p:nvPicPr>
          <p:cNvPr id="90" name="Google Shape;90;p11"/>
          <p:cNvPicPr preferRelativeResize="0"/>
          <p:nvPr/>
        </p:nvPicPr>
        <p:blipFill rotWithShape="1">
          <a:blip r:embed="rId4">
            <a:alphaModFix/>
          </a:blip>
          <a:srcRect b="0" l="0" r="0" t="10023"/>
          <a:stretch/>
        </p:blipFill>
        <p:spPr>
          <a:xfrm>
            <a:off x="592662" y="316050"/>
            <a:ext cx="7958676" cy="38343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PACKAGING DESIGN - II</a:t>
            </a:r>
            <a:endParaRPr/>
          </a:p>
        </p:txBody>
      </p:sp>
      <p:sp>
        <p:nvSpPr>
          <p:cNvPr id="157" name="Google Shape;157;p20"/>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Manufacturing Plan</a:t>
            </a:r>
            <a:endParaRPr sz="2400"/>
          </a:p>
        </p:txBody>
      </p:sp>
      <p:sp>
        <p:nvSpPr>
          <p:cNvPr id="158" name="Google Shape;158;p20"/>
          <p:cNvSpPr txBox="1"/>
          <p:nvPr/>
        </p:nvSpPr>
        <p:spPr>
          <a:xfrm>
            <a:off x="541275" y="1623825"/>
            <a:ext cx="7920600" cy="40665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US" sz="2200"/>
              <a:t>Material: ABS (version 1)</a:t>
            </a:r>
            <a:endParaRPr sz="2200"/>
          </a:p>
          <a:p>
            <a:pPr indent="-368300" lvl="1" marL="914400" rtl="0" algn="l">
              <a:spcBef>
                <a:spcPts val="0"/>
              </a:spcBef>
              <a:spcAft>
                <a:spcPts val="0"/>
              </a:spcAft>
              <a:buSzPts val="2200"/>
              <a:buChar char="○"/>
            </a:pPr>
            <a:r>
              <a:rPr lang="en-US" sz="2200"/>
              <a:t>3D Printed Housing for Raspberry Pi, through-holes for adding metal mounting points with screw/nut</a:t>
            </a:r>
            <a:endParaRPr sz="2200"/>
          </a:p>
          <a:p>
            <a:pPr indent="-368300" lvl="1" marL="914400" rtl="0" algn="l">
              <a:spcBef>
                <a:spcPts val="0"/>
              </a:spcBef>
              <a:spcAft>
                <a:spcPts val="0"/>
              </a:spcAft>
              <a:buSzPts val="2200"/>
              <a:buChar char="○"/>
            </a:pPr>
            <a:r>
              <a:rPr lang="en-US" sz="2200"/>
              <a:t>Do not want to thread 3D printed material for stability</a:t>
            </a:r>
            <a:endParaRPr sz="2200"/>
          </a:p>
          <a:p>
            <a:pPr indent="-368300" lvl="1" marL="914400" rtl="0" algn="l">
              <a:spcBef>
                <a:spcPts val="0"/>
              </a:spcBef>
              <a:spcAft>
                <a:spcPts val="0"/>
              </a:spcAft>
              <a:buSzPts val="2200"/>
              <a:buChar char="○"/>
            </a:pPr>
            <a:r>
              <a:rPr lang="en-US" sz="2200"/>
              <a:t>PCB has M4 mounting holes, male-to-female slots for keypad, rubber seal for waterproofing</a:t>
            </a:r>
            <a:endParaRPr sz="2200"/>
          </a:p>
          <a:p>
            <a:pPr indent="0" lvl="0" marL="457200" rtl="0" algn="l">
              <a:spcBef>
                <a:spcPts val="0"/>
              </a:spcBef>
              <a:spcAft>
                <a:spcPts val="0"/>
              </a:spcAft>
              <a:buNone/>
            </a:pPr>
            <a:r>
              <a:t/>
            </a:r>
            <a:endParaRPr sz="220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ELECTRICAL SCHEMATIC</a:t>
            </a:r>
            <a:endParaRPr/>
          </a:p>
        </p:txBody>
      </p:sp>
      <p:pic>
        <p:nvPicPr>
          <p:cNvPr id="164" name="Google Shape;164;p21"/>
          <p:cNvPicPr preferRelativeResize="0"/>
          <p:nvPr/>
        </p:nvPicPr>
        <p:blipFill>
          <a:blip r:embed="rId3">
            <a:alphaModFix/>
          </a:blip>
          <a:stretch>
            <a:fillRect/>
          </a:stretch>
        </p:blipFill>
        <p:spPr>
          <a:xfrm>
            <a:off x="1464500" y="1335550"/>
            <a:ext cx="6221348" cy="4186898"/>
          </a:xfrm>
          <a:prstGeom prst="rect">
            <a:avLst/>
          </a:prstGeom>
          <a:noFill/>
          <a:ln>
            <a:noFill/>
          </a:ln>
        </p:spPr>
      </p:pic>
      <p:sp>
        <p:nvSpPr>
          <p:cNvPr id="165" name="Google Shape;165;p21"/>
          <p:cNvSpPr txBox="1"/>
          <p:nvPr/>
        </p:nvSpPr>
        <p:spPr>
          <a:xfrm>
            <a:off x="3149700" y="5754450"/>
            <a:ext cx="2559600" cy="4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Figure 1: Full View</a:t>
            </a:r>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Electrical Schematic</a:t>
            </a:r>
            <a:endParaRPr/>
          </a:p>
        </p:txBody>
      </p:sp>
      <p:sp>
        <p:nvSpPr>
          <p:cNvPr id="172" name="Google Shape;172;p22"/>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Power Board</a:t>
            </a:r>
            <a:endParaRPr/>
          </a:p>
        </p:txBody>
      </p:sp>
      <p:sp>
        <p:nvSpPr>
          <p:cNvPr id="173" name="Google Shape;173;p22"/>
          <p:cNvSpPr txBox="1"/>
          <p:nvPr>
            <p:ph idx="2" type="body"/>
          </p:nvPr>
        </p:nvSpPr>
        <p:spPr>
          <a:xfrm>
            <a:off x="457200" y="1447300"/>
            <a:ext cx="2806800" cy="24546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a:t>Uses all-in-one Buck Converter/LDO, along with fuse to convert 24V/1A to 3.3V/150mA</a:t>
            </a:r>
            <a:endParaRPr/>
          </a:p>
          <a:p>
            <a:pPr indent="-342900" lvl="0" marL="457200" rtl="0" algn="l">
              <a:spcBef>
                <a:spcPts val="0"/>
              </a:spcBef>
              <a:spcAft>
                <a:spcPts val="0"/>
              </a:spcAft>
              <a:buSzPts val="1800"/>
              <a:buChar char="●"/>
            </a:pPr>
            <a:r>
              <a:rPr lang="en-US"/>
              <a:t>High-performance tantalum capacitors to ensure board remains powered under load from motor</a:t>
            </a:r>
            <a:endParaRPr/>
          </a:p>
        </p:txBody>
      </p:sp>
      <p:pic>
        <p:nvPicPr>
          <p:cNvPr id="174" name="Google Shape;174;p22"/>
          <p:cNvPicPr preferRelativeResize="0"/>
          <p:nvPr/>
        </p:nvPicPr>
        <p:blipFill>
          <a:blip r:embed="rId3">
            <a:alphaModFix/>
          </a:blip>
          <a:stretch>
            <a:fillRect/>
          </a:stretch>
        </p:blipFill>
        <p:spPr>
          <a:xfrm>
            <a:off x="3264000" y="2339025"/>
            <a:ext cx="5727599" cy="3127700"/>
          </a:xfrm>
          <a:prstGeom prst="rect">
            <a:avLst/>
          </a:prstGeom>
          <a:noFill/>
          <a:ln>
            <a:noFill/>
          </a:ln>
        </p:spPr>
      </p:pic>
      <p:pic>
        <p:nvPicPr>
          <p:cNvPr id="175" name="Google Shape;175;p22"/>
          <p:cNvPicPr preferRelativeResize="0"/>
          <p:nvPr/>
        </p:nvPicPr>
        <p:blipFill>
          <a:blip r:embed="rId4">
            <a:alphaModFix/>
          </a:blip>
          <a:stretch>
            <a:fillRect/>
          </a:stretch>
        </p:blipFill>
        <p:spPr>
          <a:xfrm>
            <a:off x="457200" y="4123400"/>
            <a:ext cx="2964375" cy="1978525"/>
          </a:xfrm>
          <a:prstGeom prst="rect">
            <a:avLst/>
          </a:prstGeom>
          <a:noFill/>
          <a:ln>
            <a:noFill/>
          </a:ln>
        </p:spPr>
      </p:pic>
      <p:pic>
        <p:nvPicPr>
          <p:cNvPr id="176" name="Google Shape;176;p22"/>
          <p:cNvPicPr preferRelativeResize="0"/>
          <p:nvPr/>
        </p:nvPicPr>
        <p:blipFill>
          <a:blip r:embed="rId5">
            <a:alphaModFix/>
          </a:blip>
          <a:stretch>
            <a:fillRect/>
          </a:stretch>
        </p:blipFill>
        <p:spPr>
          <a:xfrm>
            <a:off x="7068000" y="941900"/>
            <a:ext cx="2075996" cy="1397122"/>
          </a:xfrm>
          <a:prstGeom prst="rect">
            <a:avLst/>
          </a:prstGeom>
          <a:noFill/>
          <a:ln>
            <a:noFill/>
          </a:ln>
        </p:spPr>
      </p:pic>
      <p:sp>
        <p:nvSpPr>
          <p:cNvPr id="177" name="Google Shape;177;p22"/>
          <p:cNvSpPr/>
          <p:nvPr/>
        </p:nvSpPr>
        <p:spPr>
          <a:xfrm>
            <a:off x="7166325" y="1021600"/>
            <a:ext cx="774300" cy="390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7328250" y="1479950"/>
            <a:ext cx="257100" cy="1539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3"/>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Electrical Schematic</a:t>
            </a:r>
            <a:endParaRPr/>
          </a:p>
        </p:txBody>
      </p:sp>
      <p:sp>
        <p:nvSpPr>
          <p:cNvPr id="185" name="Google Shape;185;p23"/>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Bluetooth Module</a:t>
            </a:r>
            <a:endParaRPr/>
          </a:p>
        </p:txBody>
      </p:sp>
      <p:sp>
        <p:nvSpPr>
          <p:cNvPr id="186" name="Google Shape;186;p23"/>
          <p:cNvSpPr txBox="1"/>
          <p:nvPr>
            <p:ph idx="2" type="body"/>
          </p:nvPr>
        </p:nvSpPr>
        <p:spPr>
          <a:xfrm>
            <a:off x="457200" y="1608150"/>
            <a:ext cx="2262600" cy="20871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a:t>HC-05 Module</a:t>
            </a:r>
            <a:endParaRPr/>
          </a:p>
          <a:p>
            <a:pPr indent="-342900" lvl="0" marL="457200" rtl="0" algn="l">
              <a:spcBef>
                <a:spcPts val="0"/>
              </a:spcBef>
              <a:spcAft>
                <a:spcPts val="0"/>
              </a:spcAft>
              <a:buSzPts val="1800"/>
              <a:buChar char="●"/>
            </a:pPr>
            <a:r>
              <a:rPr lang="en-US"/>
              <a:t>Interface with uC through UART</a:t>
            </a:r>
            <a:endParaRPr/>
          </a:p>
          <a:p>
            <a:pPr indent="-342900" lvl="0" marL="457200" rtl="0" algn="l">
              <a:spcBef>
                <a:spcPts val="0"/>
              </a:spcBef>
              <a:spcAft>
                <a:spcPts val="0"/>
              </a:spcAft>
              <a:buSzPts val="1800"/>
              <a:buChar char="●"/>
            </a:pPr>
            <a:r>
              <a:rPr lang="en-US"/>
              <a:t>Decoupling Capacitors</a:t>
            </a:r>
            <a:endParaRPr/>
          </a:p>
          <a:p>
            <a:pPr indent="-342900" lvl="0" marL="457200" rtl="0" algn="l">
              <a:spcBef>
                <a:spcPts val="0"/>
              </a:spcBef>
              <a:spcAft>
                <a:spcPts val="0"/>
              </a:spcAft>
              <a:buSzPts val="1800"/>
              <a:buChar char="●"/>
            </a:pPr>
            <a:r>
              <a:rPr lang="en-US"/>
              <a:t>Reset switch, debugging LED</a:t>
            </a:r>
            <a:endParaRPr/>
          </a:p>
        </p:txBody>
      </p:sp>
      <p:pic>
        <p:nvPicPr>
          <p:cNvPr id="187" name="Google Shape;187;p23"/>
          <p:cNvPicPr preferRelativeResize="0"/>
          <p:nvPr/>
        </p:nvPicPr>
        <p:blipFill>
          <a:blip r:embed="rId3">
            <a:alphaModFix/>
          </a:blip>
          <a:stretch>
            <a:fillRect/>
          </a:stretch>
        </p:blipFill>
        <p:spPr>
          <a:xfrm>
            <a:off x="2919825" y="2339020"/>
            <a:ext cx="6119400" cy="4442955"/>
          </a:xfrm>
          <a:prstGeom prst="rect">
            <a:avLst/>
          </a:prstGeom>
          <a:noFill/>
          <a:ln>
            <a:noFill/>
          </a:ln>
        </p:spPr>
      </p:pic>
      <p:pic>
        <p:nvPicPr>
          <p:cNvPr id="188" name="Google Shape;188;p23"/>
          <p:cNvPicPr preferRelativeResize="0"/>
          <p:nvPr/>
        </p:nvPicPr>
        <p:blipFill>
          <a:blip r:embed="rId4">
            <a:alphaModFix/>
          </a:blip>
          <a:stretch>
            <a:fillRect/>
          </a:stretch>
        </p:blipFill>
        <p:spPr>
          <a:xfrm>
            <a:off x="7068000" y="941900"/>
            <a:ext cx="2075996" cy="1397122"/>
          </a:xfrm>
          <a:prstGeom prst="rect">
            <a:avLst/>
          </a:prstGeom>
          <a:noFill/>
          <a:ln>
            <a:noFill/>
          </a:ln>
        </p:spPr>
      </p:pic>
      <p:sp>
        <p:nvSpPr>
          <p:cNvPr id="189" name="Google Shape;189;p23"/>
          <p:cNvSpPr/>
          <p:nvPr/>
        </p:nvSpPr>
        <p:spPr>
          <a:xfrm>
            <a:off x="8497075" y="1035225"/>
            <a:ext cx="595800" cy="4095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4"/>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Electrical Schematic</a:t>
            </a:r>
            <a:endParaRPr/>
          </a:p>
        </p:txBody>
      </p:sp>
      <p:sp>
        <p:nvSpPr>
          <p:cNvPr id="196" name="Google Shape;196;p24"/>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Programming + Debugging</a:t>
            </a:r>
            <a:endParaRPr/>
          </a:p>
        </p:txBody>
      </p:sp>
      <p:sp>
        <p:nvSpPr>
          <p:cNvPr id="197" name="Google Shape;197;p24"/>
          <p:cNvSpPr txBox="1"/>
          <p:nvPr>
            <p:ph idx="2" type="body"/>
          </p:nvPr>
        </p:nvSpPr>
        <p:spPr>
          <a:xfrm>
            <a:off x="457200" y="1608150"/>
            <a:ext cx="5200800" cy="17307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a:t>10-Pin JTAG/SWD Cortex connector for programming/debugging</a:t>
            </a:r>
            <a:r>
              <a:rPr lang="en-US"/>
              <a:t> </a:t>
            </a:r>
            <a:r>
              <a:rPr lang="en-US"/>
              <a:t>uC</a:t>
            </a:r>
            <a:endParaRPr/>
          </a:p>
          <a:p>
            <a:pPr indent="-342900" lvl="0" marL="457200" rtl="0" algn="l">
              <a:spcBef>
                <a:spcPts val="0"/>
              </a:spcBef>
              <a:spcAft>
                <a:spcPts val="0"/>
              </a:spcAft>
              <a:buSzPts val="1800"/>
              <a:buChar char="●"/>
            </a:pPr>
            <a:r>
              <a:rPr lang="en-US"/>
              <a:t>Red - Blue - Green LED’s that can be activated by software to</a:t>
            </a:r>
            <a:r>
              <a:rPr lang="en-US"/>
              <a:t> </a:t>
            </a:r>
            <a:r>
              <a:rPr lang="en-US"/>
              <a:t>check state for debugging purposes</a:t>
            </a:r>
            <a:endParaRPr/>
          </a:p>
        </p:txBody>
      </p:sp>
      <p:pic>
        <p:nvPicPr>
          <p:cNvPr id="198" name="Google Shape;198;p24"/>
          <p:cNvPicPr preferRelativeResize="0"/>
          <p:nvPr/>
        </p:nvPicPr>
        <p:blipFill>
          <a:blip r:embed="rId3">
            <a:alphaModFix/>
          </a:blip>
          <a:stretch>
            <a:fillRect/>
          </a:stretch>
        </p:blipFill>
        <p:spPr>
          <a:xfrm>
            <a:off x="4227925" y="3338486"/>
            <a:ext cx="4458875" cy="2825325"/>
          </a:xfrm>
          <a:prstGeom prst="rect">
            <a:avLst/>
          </a:prstGeom>
          <a:noFill/>
          <a:ln>
            <a:noFill/>
          </a:ln>
        </p:spPr>
      </p:pic>
      <p:pic>
        <p:nvPicPr>
          <p:cNvPr id="199" name="Google Shape;199;p24"/>
          <p:cNvPicPr preferRelativeResize="0"/>
          <p:nvPr/>
        </p:nvPicPr>
        <p:blipFill>
          <a:blip r:embed="rId4">
            <a:alphaModFix/>
          </a:blip>
          <a:stretch>
            <a:fillRect/>
          </a:stretch>
        </p:blipFill>
        <p:spPr>
          <a:xfrm>
            <a:off x="518813" y="3441450"/>
            <a:ext cx="3524400" cy="2619375"/>
          </a:xfrm>
          <a:prstGeom prst="rect">
            <a:avLst/>
          </a:prstGeom>
          <a:noFill/>
          <a:ln>
            <a:noFill/>
          </a:ln>
        </p:spPr>
      </p:pic>
      <p:pic>
        <p:nvPicPr>
          <p:cNvPr id="200" name="Google Shape;200;p24"/>
          <p:cNvPicPr preferRelativeResize="0"/>
          <p:nvPr/>
        </p:nvPicPr>
        <p:blipFill>
          <a:blip r:embed="rId5">
            <a:alphaModFix/>
          </a:blip>
          <a:stretch>
            <a:fillRect/>
          </a:stretch>
        </p:blipFill>
        <p:spPr>
          <a:xfrm>
            <a:off x="7068000" y="941900"/>
            <a:ext cx="2075996" cy="1397122"/>
          </a:xfrm>
          <a:prstGeom prst="rect">
            <a:avLst/>
          </a:prstGeom>
          <a:noFill/>
          <a:ln>
            <a:noFill/>
          </a:ln>
        </p:spPr>
      </p:pic>
      <p:sp>
        <p:nvSpPr>
          <p:cNvPr id="201" name="Google Shape;201;p24"/>
          <p:cNvSpPr/>
          <p:nvPr/>
        </p:nvSpPr>
        <p:spPr>
          <a:xfrm>
            <a:off x="7616025" y="1931900"/>
            <a:ext cx="294600" cy="2049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a:off x="7249300" y="1684250"/>
            <a:ext cx="294600" cy="1512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Electrical Schematic</a:t>
            </a:r>
            <a:endParaRPr/>
          </a:p>
        </p:txBody>
      </p:sp>
      <p:sp>
        <p:nvSpPr>
          <p:cNvPr id="209" name="Google Shape;209;p25"/>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uC, External Oscillator, and Decoupling Capacitors</a:t>
            </a:r>
            <a:endParaRPr/>
          </a:p>
        </p:txBody>
      </p:sp>
      <p:sp>
        <p:nvSpPr>
          <p:cNvPr id="210" name="Google Shape;210;p25"/>
          <p:cNvSpPr txBox="1"/>
          <p:nvPr>
            <p:ph idx="2" type="body"/>
          </p:nvPr>
        </p:nvSpPr>
        <p:spPr>
          <a:xfrm>
            <a:off x="457200" y="1384700"/>
            <a:ext cx="6529500" cy="17307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a:t>MSP432P401R Microcontroller, with 0.1uF decoupling capacitors</a:t>
            </a:r>
            <a:endParaRPr/>
          </a:p>
          <a:p>
            <a:pPr indent="-342900" lvl="1" marL="914400" rtl="0" algn="l">
              <a:spcBef>
                <a:spcPts val="0"/>
              </a:spcBef>
              <a:spcAft>
                <a:spcPts val="0"/>
              </a:spcAft>
              <a:buSzPts val="1800"/>
              <a:buChar char="○"/>
            </a:pPr>
            <a:r>
              <a:rPr lang="en-US"/>
              <a:t>One for every power-ground connection, and another for good measure</a:t>
            </a:r>
            <a:endParaRPr/>
          </a:p>
          <a:p>
            <a:pPr indent="-342900" lvl="0" marL="457200" rtl="0" algn="l">
              <a:spcBef>
                <a:spcPts val="0"/>
              </a:spcBef>
              <a:spcAft>
                <a:spcPts val="0"/>
              </a:spcAft>
              <a:buSzPts val="1800"/>
              <a:buChar char="●"/>
            </a:pPr>
            <a:r>
              <a:rPr lang="en-US"/>
              <a:t>Murata 48 MHz crystal oscillator, to act as high-speed precision clock source</a:t>
            </a:r>
            <a:endParaRPr/>
          </a:p>
        </p:txBody>
      </p:sp>
      <p:pic>
        <p:nvPicPr>
          <p:cNvPr id="211" name="Google Shape;211;p25"/>
          <p:cNvPicPr preferRelativeResize="0"/>
          <p:nvPr/>
        </p:nvPicPr>
        <p:blipFill>
          <a:blip r:embed="rId3">
            <a:alphaModFix/>
          </a:blip>
          <a:stretch>
            <a:fillRect/>
          </a:stretch>
        </p:blipFill>
        <p:spPr>
          <a:xfrm>
            <a:off x="395300" y="2883925"/>
            <a:ext cx="1856450" cy="3078726"/>
          </a:xfrm>
          <a:prstGeom prst="rect">
            <a:avLst/>
          </a:prstGeom>
          <a:noFill/>
          <a:ln>
            <a:noFill/>
          </a:ln>
        </p:spPr>
      </p:pic>
      <p:pic>
        <p:nvPicPr>
          <p:cNvPr id="212" name="Google Shape;212;p25"/>
          <p:cNvPicPr preferRelativeResize="0"/>
          <p:nvPr/>
        </p:nvPicPr>
        <p:blipFill>
          <a:blip r:embed="rId4">
            <a:alphaModFix/>
          </a:blip>
          <a:stretch>
            <a:fillRect/>
          </a:stretch>
        </p:blipFill>
        <p:spPr>
          <a:xfrm>
            <a:off x="3097238" y="2883925"/>
            <a:ext cx="2194720" cy="3214350"/>
          </a:xfrm>
          <a:prstGeom prst="rect">
            <a:avLst/>
          </a:prstGeom>
          <a:noFill/>
          <a:ln>
            <a:noFill/>
          </a:ln>
        </p:spPr>
      </p:pic>
      <p:pic>
        <p:nvPicPr>
          <p:cNvPr id="213" name="Google Shape;213;p25"/>
          <p:cNvPicPr preferRelativeResize="0"/>
          <p:nvPr/>
        </p:nvPicPr>
        <p:blipFill>
          <a:blip r:embed="rId5">
            <a:alphaModFix/>
          </a:blip>
          <a:stretch>
            <a:fillRect/>
          </a:stretch>
        </p:blipFill>
        <p:spPr>
          <a:xfrm>
            <a:off x="5645207" y="3134050"/>
            <a:ext cx="3047885" cy="3214350"/>
          </a:xfrm>
          <a:prstGeom prst="rect">
            <a:avLst/>
          </a:prstGeom>
          <a:noFill/>
          <a:ln>
            <a:noFill/>
          </a:ln>
        </p:spPr>
      </p:pic>
      <p:pic>
        <p:nvPicPr>
          <p:cNvPr id="214" name="Google Shape;214;p25"/>
          <p:cNvPicPr preferRelativeResize="0"/>
          <p:nvPr/>
        </p:nvPicPr>
        <p:blipFill>
          <a:blip r:embed="rId6">
            <a:alphaModFix/>
          </a:blip>
          <a:stretch>
            <a:fillRect/>
          </a:stretch>
        </p:blipFill>
        <p:spPr>
          <a:xfrm>
            <a:off x="7068000" y="941900"/>
            <a:ext cx="2075996" cy="1397122"/>
          </a:xfrm>
          <a:prstGeom prst="rect">
            <a:avLst/>
          </a:prstGeom>
          <a:noFill/>
          <a:ln>
            <a:noFill/>
          </a:ln>
        </p:spPr>
      </p:pic>
      <p:sp>
        <p:nvSpPr>
          <p:cNvPr id="215" name="Google Shape;215;p25"/>
          <p:cNvSpPr/>
          <p:nvPr/>
        </p:nvSpPr>
        <p:spPr>
          <a:xfrm>
            <a:off x="8782125" y="1922375"/>
            <a:ext cx="190500" cy="243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a:off x="7958700" y="1365150"/>
            <a:ext cx="509100" cy="869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p:nvPr/>
        </p:nvSpPr>
        <p:spPr>
          <a:xfrm>
            <a:off x="8853575" y="1497175"/>
            <a:ext cx="157200" cy="243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Electrical Schematic</a:t>
            </a:r>
            <a:endParaRPr/>
          </a:p>
        </p:txBody>
      </p:sp>
      <p:sp>
        <p:nvSpPr>
          <p:cNvPr id="224" name="Google Shape;224;p26"/>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External Interfacing</a:t>
            </a:r>
            <a:endParaRPr/>
          </a:p>
        </p:txBody>
      </p:sp>
      <p:sp>
        <p:nvSpPr>
          <p:cNvPr id="225" name="Google Shape;225;p26"/>
          <p:cNvSpPr txBox="1"/>
          <p:nvPr>
            <p:ph idx="2" type="body"/>
          </p:nvPr>
        </p:nvSpPr>
        <p:spPr>
          <a:xfrm>
            <a:off x="457200" y="1384700"/>
            <a:ext cx="7474800" cy="17307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a:t>Numeric Keypad</a:t>
            </a:r>
            <a:endParaRPr/>
          </a:p>
          <a:p>
            <a:pPr indent="-342900" lvl="0" marL="457200" rtl="0" algn="l">
              <a:spcBef>
                <a:spcPts val="0"/>
              </a:spcBef>
              <a:spcAft>
                <a:spcPts val="0"/>
              </a:spcAft>
              <a:buSzPts val="1800"/>
              <a:buChar char="●"/>
            </a:pPr>
            <a:r>
              <a:rPr lang="en-US"/>
              <a:t>Motor Driver FET</a:t>
            </a:r>
            <a:endParaRPr/>
          </a:p>
          <a:p>
            <a:pPr indent="-342900" lvl="0" marL="457200" rtl="0" algn="l">
              <a:spcBef>
                <a:spcPts val="0"/>
              </a:spcBef>
              <a:spcAft>
                <a:spcPts val="0"/>
              </a:spcAft>
              <a:buSzPts val="1800"/>
              <a:buChar char="●"/>
            </a:pPr>
            <a:r>
              <a:rPr lang="en-US"/>
              <a:t>Hall Effect Sensor</a:t>
            </a:r>
            <a:endParaRPr/>
          </a:p>
        </p:txBody>
      </p:sp>
      <p:pic>
        <p:nvPicPr>
          <p:cNvPr id="226" name="Google Shape;226;p26"/>
          <p:cNvPicPr preferRelativeResize="0"/>
          <p:nvPr/>
        </p:nvPicPr>
        <p:blipFill>
          <a:blip r:embed="rId3">
            <a:alphaModFix/>
          </a:blip>
          <a:stretch>
            <a:fillRect/>
          </a:stretch>
        </p:blipFill>
        <p:spPr>
          <a:xfrm>
            <a:off x="603850" y="2461000"/>
            <a:ext cx="2028275" cy="3320149"/>
          </a:xfrm>
          <a:prstGeom prst="rect">
            <a:avLst/>
          </a:prstGeom>
          <a:noFill/>
          <a:ln>
            <a:noFill/>
          </a:ln>
        </p:spPr>
      </p:pic>
      <p:pic>
        <p:nvPicPr>
          <p:cNvPr id="227" name="Google Shape;227;p26"/>
          <p:cNvPicPr preferRelativeResize="0"/>
          <p:nvPr/>
        </p:nvPicPr>
        <p:blipFill>
          <a:blip r:embed="rId4">
            <a:alphaModFix/>
          </a:blip>
          <a:stretch>
            <a:fillRect/>
          </a:stretch>
        </p:blipFill>
        <p:spPr>
          <a:xfrm>
            <a:off x="2841688" y="2570525"/>
            <a:ext cx="3466934" cy="3437800"/>
          </a:xfrm>
          <a:prstGeom prst="rect">
            <a:avLst/>
          </a:prstGeom>
          <a:noFill/>
          <a:ln>
            <a:noFill/>
          </a:ln>
        </p:spPr>
      </p:pic>
      <p:pic>
        <p:nvPicPr>
          <p:cNvPr id="228" name="Google Shape;228;p26"/>
          <p:cNvPicPr preferRelativeResize="0"/>
          <p:nvPr/>
        </p:nvPicPr>
        <p:blipFill>
          <a:blip r:embed="rId5">
            <a:alphaModFix/>
          </a:blip>
          <a:stretch>
            <a:fillRect/>
          </a:stretch>
        </p:blipFill>
        <p:spPr>
          <a:xfrm>
            <a:off x="6308622" y="2978400"/>
            <a:ext cx="2530577" cy="2622044"/>
          </a:xfrm>
          <a:prstGeom prst="rect">
            <a:avLst/>
          </a:prstGeom>
          <a:noFill/>
          <a:ln>
            <a:noFill/>
          </a:ln>
        </p:spPr>
      </p:pic>
      <p:pic>
        <p:nvPicPr>
          <p:cNvPr id="229" name="Google Shape;229;p26"/>
          <p:cNvPicPr preferRelativeResize="0"/>
          <p:nvPr/>
        </p:nvPicPr>
        <p:blipFill>
          <a:blip r:embed="rId6">
            <a:alphaModFix/>
          </a:blip>
          <a:stretch>
            <a:fillRect/>
          </a:stretch>
        </p:blipFill>
        <p:spPr>
          <a:xfrm>
            <a:off x="7068000" y="941900"/>
            <a:ext cx="2075996" cy="1397122"/>
          </a:xfrm>
          <a:prstGeom prst="rect">
            <a:avLst/>
          </a:prstGeom>
          <a:noFill/>
          <a:ln>
            <a:noFill/>
          </a:ln>
        </p:spPr>
      </p:pic>
      <p:sp>
        <p:nvSpPr>
          <p:cNvPr id="230" name="Google Shape;230;p26"/>
          <p:cNvSpPr/>
          <p:nvPr/>
        </p:nvSpPr>
        <p:spPr>
          <a:xfrm>
            <a:off x="7224775" y="1876715"/>
            <a:ext cx="308100" cy="2892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p:nvPr/>
        </p:nvSpPr>
        <p:spPr>
          <a:xfrm>
            <a:off x="8547400" y="1508025"/>
            <a:ext cx="210900" cy="2049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a:off x="7662950" y="1463825"/>
            <a:ext cx="241500" cy="415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PCB LAYOUT</a:t>
            </a:r>
            <a:endParaRPr/>
          </a:p>
        </p:txBody>
      </p:sp>
      <p:sp>
        <p:nvSpPr>
          <p:cNvPr id="238" name="Google Shape;238;p27"/>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Full Layout</a:t>
            </a:r>
            <a:endParaRPr sz="2400"/>
          </a:p>
        </p:txBody>
      </p:sp>
      <p:pic>
        <p:nvPicPr>
          <p:cNvPr id="239" name="Google Shape;239;p27"/>
          <p:cNvPicPr preferRelativeResize="0"/>
          <p:nvPr/>
        </p:nvPicPr>
        <p:blipFill>
          <a:blip r:embed="rId3">
            <a:alphaModFix/>
          </a:blip>
          <a:stretch>
            <a:fillRect/>
          </a:stretch>
        </p:blipFill>
        <p:spPr>
          <a:xfrm>
            <a:off x="3891900" y="1367555"/>
            <a:ext cx="4794900" cy="5185645"/>
          </a:xfrm>
          <a:prstGeom prst="rect">
            <a:avLst/>
          </a:prstGeom>
          <a:noFill/>
          <a:ln>
            <a:noFill/>
          </a:ln>
        </p:spPr>
      </p:pic>
      <p:sp>
        <p:nvSpPr>
          <p:cNvPr id="240" name="Google Shape;240;p27"/>
          <p:cNvSpPr txBox="1"/>
          <p:nvPr/>
        </p:nvSpPr>
        <p:spPr>
          <a:xfrm>
            <a:off x="568275" y="1468350"/>
            <a:ext cx="3160200" cy="1074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2.5” x 2.8”</a:t>
            </a:r>
            <a:endParaRPr sz="2400"/>
          </a:p>
          <a:p>
            <a:pPr indent="-381000" lvl="0" marL="457200" rtl="0" algn="l">
              <a:spcBef>
                <a:spcPts val="0"/>
              </a:spcBef>
              <a:spcAft>
                <a:spcPts val="0"/>
              </a:spcAft>
              <a:buSzPts val="2400"/>
              <a:buChar char="●"/>
            </a:pPr>
            <a:r>
              <a:rPr lang="en-US" sz="2400"/>
              <a:t>Ground Plane</a:t>
            </a:r>
            <a:endParaRPr sz="240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8"/>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PCB LAYOUT</a:t>
            </a:r>
            <a:endParaRPr/>
          </a:p>
        </p:txBody>
      </p:sp>
      <p:sp>
        <p:nvSpPr>
          <p:cNvPr id="247" name="Google Shape;247;p28"/>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Microcontroller View</a:t>
            </a:r>
            <a:endParaRPr/>
          </a:p>
        </p:txBody>
      </p:sp>
      <p:sp>
        <p:nvSpPr>
          <p:cNvPr id="248" name="Google Shape;248;p28"/>
          <p:cNvSpPr txBox="1"/>
          <p:nvPr>
            <p:ph idx="2" type="body"/>
          </p:nvPr>
        </p:nvSpPr>
        <p:spPr>
          <a:xfrm>
            <a:off x="457200" y="1608150"/>
            <a:ext cx="3916200" cy="21606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US" sz="2400"/>
              <a:t>Decoupling Capacitors underneath</a:t>
            </a:r>
            <a:endParaRPr sz="2400"/>
          </a:p>
          <a:p>
            <a:pPr indent="0" lvl="0" marL="457200" rtl="0" algn="l">
              <a:spcBef>
                <a:spcPts val="360"/>
              </a:spcBef>
              <a:spcAft>
                <a:spcPts val="0"/>
              </a:spcAft>
              <a:buNone/>
            </a:pPr>
            <a:r>
              <a:t/>
            </a:r>
            <a:endParaRPr/>
          </a:p>
          <a:p>
            <a:pPr indent="0" lvl="0" marL="0" rtl="0" algn="l">
              <a:spcBef>
                <a:spcPts val="360"/>
              </a:spcBef>
              <a:spcAft>
                <a:spcPts val="0"/>
              </a:spcAft>
              <a:buNone/>
            </a:pPr>
            <a:r>
              <a:t/>
            </a:r>
            <a:endParaRPr/>
          </a:p>
        </p:txBody>
      </p:sp>
      <p:pic>
        <p:nvPicPr>
          <p:cNvPr id="249" name="Google Shape;249;p28"/>
          <p:cNvPicPr preferRelativeResize="0"/>
          <p:nvPr/>
        </p:nvPicPr>
        <p:blipFill>
          <a:blip r:embed="rId3">
            <a:alphaModFix/>
          </a:blip>
          <a:stretch>
            <a:fillRect/>
          </a:stretch>
        </p:blipFill>
        <p:spPr>
          <a:xfrm>
            <a:off x="4559575" y="2391992"/>
            <a:ext cx="3790012" cy="379485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9"/>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PCB LAYOUT</a:t>
            </a:r>
            <a:endParaRPr/>
          </a:p>
        </p:txBody>
      </p:sp>
      <p:sp>
        <p:nvSpPr>
          <p:cNvPr id="256" name="Google Shape;256;p29"/>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Power Connectors</a:t>
            </a:r>
            <a:endParaRPr/>
          </a:p>
        </p:txBody>
      </p:sp>
      <p:sp>
        <p:nvSpPr>
          <p:cNvPr id="257" name="Google Shape;257;p29"/>
          <p:cNvSpPr txBox="1"/>
          <p:nvPr>
            <p:ph idx="2" type="body"/>
          </p:nvPr>
        </p:nvSpPr>
        <p:spPr>
          <a:xfrm>
            <a:off x="457200" y="1608150"/>
            <a:ext cx="3916200" cy="26814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US" sz="2400"/>
              <a:t>Terminal Block for Von Duprin Motor cable</a:t>
            </a:r>
            <a:endParaRPr sz="2400"/>
          </a:p>
          <a:p>
            <a:pPr indent="-381000" lvl="0" marL="457200" rtl="0" algn="l">
              <a:spcBef>
                <a:spcPts val="0"/>
              </a:spcBef>
              <a:spcAft>
                <a:spcPts val="0"/>
              </a:spcAft>
              <a:buSzPts val="2400"/>
              <a:buChar char="●"/>
            </a:pPr>
            <a:r>
              <a:rPr lang="en-US" sz="2400"/>
              <a:t>Motor Driver FET beneath that, along with 24V source and Tantalum</a:t>
            </a:r>
            <a:endParaRPr sz="2400"/>
          </a:p>
          <a:p>
            <a:pPr indent="0" lvl="0" marL="457200" rtl="0" algn="l">
              <a:spcBef>
                <a:spcPts val="360"/>
              </a:spcBef>
              <a:spcAft>
                <a:spcPts val="0"/>
              </a:spcAft>
              <a:buNone/>
            </a:pPr>
            <a:r>
              <a:t/>
            </a:r>
            <a:endParaRPr/>
          </a:p>
          <a:p>
            <a:pPr indent="0" lvl="0" marL="0" rtl="0" algn="l">
              <a:spcBef>
                <a:spcPts val="360"/>
              </a:spcBef>
              <a:spcAft>
                <a:spcPts val="0"/>
              </a:spcAft>
              <a:buNone/>
            </a:pPr>
            <a:r>
              <a:t/>
            </a:r>
            <a:endParaRPr/>
          </a:p>
        </p:txBody>
      </p:sp>
      <p:pic>
        <p:nvPicPr>
          <p:cNvPr id="258" name="Google Shape;258;p29"/>
          <p:cNvPicPr preferRelativeResize="0"/>
          <p:nvPr/>
        </p:nvPicPr>
        <p:blipFill>
          <a:blip r:embed="rId3">
            <a:alphaModFix/>
          </a:blip>
          <a:stretch>
            <a:fillRect/>
          </a:stretch>
        </p:blipFill>
        <p:spPr>
          <a:xfrm>
            <a:off x="4847900" y="1384695"/>
            <a:ext cx="3559442" cy="51685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2"/>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Who We Are</a:t>
            </a:r>
            <a:endParaRPr/>
          </a:p>
        </p:txBody>
      </p:sp>
      <p:pic>
        <p:nvPicPr>
          <p:cNvPr id="96" name="Google Shape;96;p12"/>
          <p:cNvPicPr preferRelativeResize="0"/>
          <p:nvPr/>
        </p:nvPicPr>
        <p:blipFill>
          <a:blip r:embed="rId3">
            <a:alphaModFix/>
          </a:blip>
          <a:stretch>
            <a:fillRect/>
          </a:stretch>
        </p:blipFill>
        <p:spPr>
          <a:xfrm>
            <a:off x="224850" y="2034725"/>
            <a:ext cx="2078772" cy="2078772"/>
          </a:xfrm>
          <a:prstGeom prst="rect">
            <a:avLst/>
          </a:prstGeom>
          <a:noFill/>
          <a:ln>
            <a:noFill/>
          </a:ln>
        </p:spPr>
      </p:pic>
      <p:pic>
        <p:nvPicPr>
          <p:cNvPr id="97" name="Google Shape;97;p12"/>
          <p:cNvPicPr preferRelativeResize="0"/>
          <p:nvPr/>
        </p:nvPicPr>
        <p:blipFill>
          <a:blip r:embed="rId4">
            <a:alphaModFix/>
          </a:blip>
          <a:stretch>
            <a:fillRect/>
          </a:stretch>
        </p:blipFill>
        <p:spPr>
          <a:xfrm>
            <a:off x="4602900" y="2034725"/>
            <a:ext cx="2078775" cy="2078775"/>
          </a:xfrm>
          <a:prstGeom prst="rect">
            <a:avLst/>
          </a:prstGeom>
          <a:noFill/>
          <a:ln>
            <a:noFill/>
          </a:ln>
        </p:spPr>
      </p:pic>
      <p:pic>
        <p:nvPicPr>
          <p:cNvPr id="98" name="Google Shape;98;p12"/>
          <p:cNvPicPr preferRelativeResize="0"/>
          <p:nvPr/>
        </p:nvPicPr>
        <p:blipFill>
          <a:blip r:embed="rId5">
            <a:alphaModFix/>
          </a:blip>
          <a:stretch>
            <a:fillRect/>
          </a:stretch>
        </p:blipFill>
        <p:spPr>
          <a:xfrm>
            <a:off x="6791925" y="2007325"/>
            <a:ext cx="2133574" cy="2133574"/>
          </a:xfrm>
          <a:prstGeom prst="rect">
            <a:avLst/>
          </a:prstGeom>
          <a:noFill/>
          <a:ln>
            <a:noFill/>
          </a:ln>
        </p:spPr>
      </p:pic>
      <p:pic>
        <p:nvPicPr>
          <p:cNvPr id="99" name="Google Shape;99;p12"/>
          <p:cNvPicPr preferRelativeResize="0"/>
          <p:nvPr/>
        </p:nvPicPr>
        <p:blipFill>
          <a:blip r:embed="rId6">
            <a:alphaModFix/>
          </a:blip>
          <a:stretch>
            <a:fillRect/>
          </a:stretch>
        </p:blipFill>
        <p:spPr>
          <a:xfrm>
            <a:off x="2413875" y="2034725"/>
            <a:ext cx="2078776" cy="2078776"/>
          </a:xfrm>
          <a:prstGeom prst="rect">
            <a:avLst/>
          </a:prstGeom>
          <a:noFill/>
          <a:ln>
            <a:noFill/>
          </a:ln>
        </p:spPr>
      </p:pic>
      <p:sp>
        <p:nvSpPr>
          <p:cNvPr id="100" name="Google Shape;100;p12"/>
          <p:cNvSpPr txBox="1"/>
          <p:nvPr/>
        </p:nvSpPr>
        <p:spPr>
          <a:xfrm>
            <a:off x="286225" y="4273500"/>
            <a:ext cx="1941300" cy="9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Evan Miller</a:t>
            </a:r>
            <a:endParaRPr b="1" sz="1800"/>
          </a:p>
          <a:p>
            <a:pPr indent="0" lvl="0" marL="0" rtl="0" algn="ctr">
              <a:spcBef>
                <a:spcPts val="0"/>
              </a:spcBef>
              <a:spcAft>
                <a:spcPts val="0"/>
              </a:spcAft>
              <a:buNone/>
            </a:pPr>
            <a:r>
              <a:rPr lang="en-US"/>
              <a:t>Team Leader</a:t>
            </a:r>
            <a:endParaRPr/>
          </a:p>
        </p:txBody>
      </p:sp>
      <p:sp>
        <p:nvSpPr>
          <p:cNvPr id="101" name="Google Shape;101;p12"/>
          <p:cNvSpPr txBox="1"/>
          <p:nvPr/>
        </p:nvSpPr>
        <p:spPr>
          <a:xfrm>
            <a:off x="2482613" y="4273500"/>
            <a:ext cx="1941300" cy="9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Yash Nain</a:t>
            </a:r>
            <a:endParaRPr b="1" sz="1800"/>
          </a:p>
          <a:p>
            <a:pPr indent="0" lvl="0" marL="0" rtl="0" algn="ctr">
              <a:spcBef>
                <a:spcPts val="0"/>
              </a:spcBef>
              <a:spcAft>
                <a:spcPts val="0"/>
              </a:spcAft>
              <a:buNone/>
            </a:pPr>
            <a:r>
              <a:rPr lang="en-US"/>
              <a:t>Hardware Engineer</a:t>
            </a:r>
            <a:endParaRPr/>
          </a:p>
        </p:txBody>
      </p:sp>
      <p:sp>
        <p:nvSpPr>
          <p:cNvPr id="102" name="Google Shape;102;p12"/>
          <p:cNvSpPr txBox="1"/>
          <p:nvPr/>
        </p:nvSpPr>
        <p:spPr>
          <a:xfrm>
            <a:off x="4679013" y="4273500"/>
            <a:ext cx="1941300" cy="9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Ian Sibley</a:t>
            </a:r>
            <a:endParaRPr b="1" sz="1800"/>
          </a:p>
          <a:p>
            <a:pPr indent="0" lvl="0" marL="0" rtl="0" algn="ctr">
              <a:spcBef>
                <a:spcPts val="0"/>
              </a:spcBef>
              <a:spcAft>
                <a:spcPts val="0"/>
              </a:spcAft>
              <a:buNone/>
            </a:pPr>
            <a:r>
              <a:rPr lang="en-US"/>
              <a:t>Software Engineer</a:t>
            </a:r>
            <a:endParaRPr/>
          </a:p>
        </p:txBody>
      </p:sp>
      <p:sp>
        <p:nvSpPr>
          <p:cNvPr id="103" name="Google Shape;103;p12"/>
          <p:cNvSpPr txBox="1"/>
          <p:nvPr/>
        </p:nvSpPr>
        <p:spPr>
          <a:xfrm>
            <a:off x="6875413" y="4289425"/>
            <a:ext cx="1941300" cy="9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t>Viktoryia Zhuleva</a:t>
            </a:r>
            <a:endParaRPr b="1" sz="1600"/>
          </a:p>
          <a:p>
            <a:pPr indent="0" lvl="0" marL="0" rtl="0" algn="ctr">
              <a:spcBef>
                <a:spcPts val="0"/>
              </a:spcBef>
              <a:spcAft>
                <a:spcPts val="0"/>
              </a:spcAft>
              <a:buNone/>
            </a:pPr>
            <a:r>
              <a:rPr lang="en-US"/>
              <a:t>Systems Engineer</a:t>
            </a:r>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0"/>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PCB LAYOUT</a:t>
            </a:r>
            <a:endParaRPr/>
          </a:p>
        </p:txBody>
      </p:sp>
      <p:sp>
        <p:nvSpPr>
          <p:cNvPr id="265" name="Google Shape;265;p30"/>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Buck Converter + LDO</a:t>
            </a:r>
            <a:endParaRPr/>
          </a:p>
        </p:txBody>
      </p:sp>
      <p:sp>
        <p:nvSpPr>
          <p:cNvPr id="266" name="Google Shape;266;p30"/>
          <p:cNvSpPr txBox="1"/>
          <p:nvPr>
            <p:ph idx="2" type="body"/>
          </p:nvPr>
        </p:nvSpPr>
        <p:spPr>
          <a:xfrm>
            <a:off x="457200" y="1608150"/>
            <a:ext cx="3916200" cy="26814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US" sz="2400"/>
              <a:t>Use LT3668 Chip as Buck converter, LDO</a:t>
            </a:r>
            <a:endParaRPr sz="2400"/>
          </a:p>
          <a:p>
            <a:pPr indent="-381000" lvl="0" marL="457200" rtl="0" algn="l">
              <a:spcBef>
                <a:spcPts val="0"/>
              </a:spcBef>
              <a:spcAft>
                <a:spcPts val="0"/>
              </a:spcAft>
              <a:buSzPts val="2400"/>
              <a:buChar char="●"/>
            </a:pPr>
            <a:r>
              <a:rPr lang="en-US" sz="2400"/>
              <a:t>High-precision resistors, Fuse to limit current draw</a:t>
            </a:r>
            <a:endParaRPr sz="2400"/>
          </a:p>
          <a:p>
            <a:pPr indent="0" lvl="0" marL="457200" rtl="0" algn="l">
              <a:spcBef>
                <a:spcPts val="360"/>
              </a:spcBef>
              <a:spcAft>
                <a:spcPts val="0"/>
              </a:spcAft>
              <a:buNone/>
            </a:pPr>
            <a:r>
              <a:t/>
            </a:r>
            <a:endParaRPr/>
          </a:p>
          <a:p>
            <a:pPr indent="0" lvl="0" marL="0" rtl="0" algn="l">
              <a:spcBef>
                <a:spcPts val="360"/>
              </a:spcBef>
              <a:spcAft>
                <a:spcPts val="0"/>
              </a:spcAft>
              <a:buNone/>
            </a:pPr>
            <a:r>
              <a:t/>
            </a:r>
            <a:endParaRPr/>
          </a:p>
        </p:txBody>
      </p:sp>
      <p:pic>
        <p:nvPicPr>
          <p:cNvPr id="267" name="Google Shape;267;p30"/>
          <p:cNvPicPr preferRelativeResize="0"/>
          <p:nvPr/>
        </p:nvPicPr>
        <p:blipFill>
          <a:blip r:embed="rId3">
            <a:alphaModFix/>
          </a:blip>
          <a:stretch>
            <a:fillRect/>
          </a:stretch>
        </p:blipFill>
        <p:spPr>
          <a:xfrm>
            <a:off x="4719300" y="1472601"/>
            <a:ext cx="3738925" cy="4768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1"/>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PCB LAYOUT</a:t>
            </a:r>
            <a:endParaRPr/>
          </a:p>
        </p:txBody>
      </p:sp>
      <p:sp>
        <p:nvSpPr>
          <p:cNvPr id="274" name="Google Shape;274;p31"/>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Bluetooth, Button, and Capacitors</a:t>
            </a:r>
            <a:endParaRPr/>
          </a:p>
        </p:txBody>
      </p:sp>
      <p:sp>
        <p:nvSpPr>
          <p:cNvPr id="275" name="Google Shape;275;p31"/>
          <p:cNvSpPr txBox="1"/>
          <p:nvPr>
            <p:ph idx="2" type="body"/>
          </p:nvPr>
        </p:nvSpPr>
        <p:spPr>
          <a:xfrm>
            <a:off x="457200" y="1608150"/>
            <a:ext cx="3916200" cy="17091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US" sz="2400"/>
              <a:t>Bluetooth module comes with button for reset, state LED</a:t>
            </a:r>
            <a:endParaRPr sz="2400"/>
          </a:p>
          <a:p>
            <a:pPr indent="-381000" lvl="0" marL="457200" rtl="0" algn="l">
              <a:spcBef>
                <a:spcPts val="0"/>
              </a:spcBef>
              <a:spcAft>
                <a:spcPts val="0"/>
              </a:spcAft>
              <a:buSzPts val="2400"/>
              <a:buChar char="●"/>
            </a:pPr>
            <a:r>
              <a:rPr lang="en-US" sz="2400"/>
              <a:t>Decoupling capacitors</a:t>
            </a:r>
            <a:endParaRPr sz="2400"/>
          </a:p>
          <a:p>
            <a:pPr indent="0" lvl="0" marL="0" rtl="0" algn="l">
              <a:spcBef>
                <a:spcPts val="360"/>
              </a:spcBef>
              <a:spcAft>
                <a:spcPts val="0"/>
              </a:spcAft>
              <a:buNone/>
            </a:pPr>
            <a:r>
              <a:t/>
            </a:r>
            <a:endParaRPr/>
          </a:p>
        </p:txBody>
      </p:sp>
      <p:pic>
        <p:nvPicPr>
          <p:cNvPr id="276" name="Google Shape;276;p31"/>
          <p:cNvPicPr preferRelativeResize="0"/>
          <p:nvPr/>
        </p:nvPicPr>
        <p:blipFill>
          <a:blip r:embed="rId3">
            <a:alphaModFix/>
          </a:blip>
          <a:stretch>
            <a:fillRect/>
          </a:stretch>
        </p:blipFill>
        <p:spPr>
          <a:xfrm>
            <a:off x="4227300" y="1384695"/>
            <a:ext cx="4465800" cy="37204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2"/>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PCB LAYOUT</a:t>
            </a:r>
            <a:endParaRPr/>
          </a:p>
        </p:txBody>
      </p:sp>
      <p:sp>
        <p:nvSpPr>
          <p:cNvPr id="283" name="Google Shape;283;p32"/>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JTAG/SWD Connector + Keypad Connector</a:t>
            </a:r>
            <a:endParaRPr/>
          </a:p>
        </p:txBody>
      </p:sp>
      <p:sp>
        <p:nvSpPr>
          <p:cNvPr id="284" name="Google Shape;284;p32"/>
          <p:cNvSpPr txBox="1"/>
          <p:nvPr>
            <p:ph idx="2" type="body"/>
          </p:nvPr>
        </p:nvSpPr>
        <p:spPr>
          <a:xfrm>
            <a:off x="457200" y="1608150"/>
            <a:ext cx="3916200" cy="26814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US" sz="2400"/>
              <a:t>Pull-down resistors for Keypad</a:t>
            </a:r>
            <a:endParaRPr sz="2400"/>
          </a:p>
          <a:p>
            <a:pPr indent="0" lvl="0" marL="457200" rtl="0" algn="l">
              <a:spcBef>
                <a:spcPts val="360"/>
              </a:spcBef>
              <a:spcAft>
                <a:spcPts val="0"/>
              </a:spcAft>
              <a:buNone/>
            </a:pPr>
            <a:r>
              <a:t/>
            </a:r>
            <a:endParaRPr/>
          </a:p>
          <a:p>
            <a:pPr indent="0" lvl="0" marL="0" rtl="0" algn="l">
              <a:spcBef>
                <a:spcPts val="360"/>
              </a:spcBef>
              <a:spcAft>
                <a:spcPts val="0"/>
              </a:spcAft>
              <a:buNone/>
            </a:pPr>
            <a:r>
              <a:t/>
            </a:r>
            <a:endParaRPr/>
          </a:p>
        </p:txBody>
      </p:sp>
      <p:pic>
        <p:nvPicPr>
          <p:cNvPr id="285" name="Google Shape;285;p32"/>
          <p:cNvPicPr preferRelativeResize="0"/>
          <p:nvPr/>
        </p:nvPicPr>
        <p:blipFill>
          <a:blip r:embed="rId3">
            <a:alphaModFix/>
          </a:blip>
          <a:stretch>
            <a:fillRect/>
          </a:stretch>
        </p:blipFill>
        <p:spPr>
          <a:xfrm>
            <a:off x="809225" y="2663338"/>
            <a:ext cx="7531851" cy="3252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3"/>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PCB LAYOUT</a:t>
            </a:r>
            <a:endParaRPr/>
          </a:p>
        </p:txBody>
      </p:sp>
      <p:sp>
        <p:nvSpPr>
          <p:cNvPr id="292" name="Google Shape;292;p33"/>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48 MHz Crystal Oscillator</a:t>
            </a:r>
            <a:endParaRPr/>
          </a:p>
        </p:txBody>
      </p:sp>
      <p:sp>
        <p:nvSpPr>
          <p:cNvPr id="293" name="Google Shape;293;p33"/>
          <p:cNvSpPr txBox="1"/>
          <p:nvPr>
            <p:ph idx="2" type="body"/>
          </p:nvPr>
        </p:nvSpPr>
        <p:spPr>
          <a:xfrm>
            <a:off x="457200" y="1608150"/>
            <a:ext cx="3916200" cy="20100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US" sz="2400"/>
              <a:t>22pF capacitors for C_load</a:t>
            </a:r>
            <a:endParaRPr sz="2400"/>
          </a:p>
          <a:p>
            <a:pPr indent="-381000" lvl="0" marL="457200" rtl="0" algn="l">
              <a:spcBef>
                <a:spcPts val="0"/>
              </a:spcBef>
              <a:spcAft>
                <a:spcPts val="0"/>
              </a:spcAft>
              <a:buSzPts val="2400"/>
              <a:buChar char="●"/>
            </a:pPr>
            <a:r>
              <a:rPr lang="en-US" sz="2400"/>
              <a:t>Traces as equal length as possible after capacitors</a:t>
            </a:r>
            <a:endParaRPr sz="2400"/>
          </a:p>
          <a:p>
            <a:pPr indent="0" lvl="0" marL="457200" rtl="0" algn="l">
              <a:spcBef>
                <a:spcPts val="360"/>
              </a:spcBef>
              <a:spcAft>
                <a:spcPts val="0"/>
              </a:spcAft>
              <a:buNone/>
            </a:pPr>
            <a:r>
              <a:t/>
            </a:r>
            <a:endParaRPr/>
          </a:p>
          <a:p>
            <a:pPr indent="0" lvl="0" marL="0" rtl="0" algn="l">
              <a:spcBef>
                <a:spcPts val="360"/>
              </a:spcBef>
              <a:spcAft>
                <a:spcPts val="0"/>
              </a:spcAft>
              <a:buNone/>
            </a:pPr>
            <a:r>
              <a:t/>
            </a:r>
            <a:endParaRPr/>
          </a:p>
        </p:txBody>
      </p:sp>
      <p:pic>
        <p:nvPicPr>
          <p:cNvPr id="294" name="Google Shape;294;p33"/>
          <p:cNvPicPr preferRelativeResize="0"/>
          <p:nvPr/>
        </p:nvPicPr>
        <p:blipFill>
          <a:blip r:embed="rId3">
            <a:alphaModFix/>
          </a:blip>
          <a:stretch>
            <a:fillRect/>
          </a:stretch>
        </p:blipFill>
        <p:spPr>
          <a:xfrm>
            <a:off x="2280750" y="3618150"/>
            <a:ext cx="5388725" cy="2935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4"/>
          <p:cNvSpPr txBox="1"/>
          <p:nvPr>
            <p:ph type="title"/>
          </p:nvPr>
        </p:nvSpPr>
        <p:spPr>
          <a:xfrm>
            <a:off x="457200" y="315431"/>
            <a:ext cx="8235900" cy="74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PCB LAYOUT</a:t>
            </a:r>
            <a:endParaRPr/>
          </a:p>
        </p:txBody>
      </p:sp>
      <p:sp>
        <p:nvSpPr>
          <p:cNvPr id="301" name="Google Shape;301;p34"/>
          <p:cNvSpPr txBox="1"/>
          <p:nvPr>
            <p:ph idx="1" type="body"/>
          </p:nvPr>
        </p:nvSpPr>
        <p:spPr>
          <a:xfrm>
            <a:off x="457200" y="941895"/>
            <a:ext cx="8229600" cy="4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Mounting Holes</a:t>
            </a:r>
            <a:endParaRPr/>
          </a:p>
        </p:txBody>
      </p:sp>
      <p:sp>
        <p:nvSpPr>
          <p:cNvPr id="302" name="Google Shape;302;p34"/>
          <p:cNvSpPr txBox="1"/>
          <p:nvPr>
            <p:ph idx="2" type="body"/>
          </p:nvPr>
        </p:nvSpPr>
        <p:spPr>
          <a:xfrm>
            <a:off x="457200" y="1608150"/>
            <a:ext cx="3851700" cy="12792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US" sz="2400"/>
              <a:t>Yes, we have them</a:t>
            </a:r>
            <a:endParaRPr sz="2400"/>
          </a:p>
          <a:p>
            <a:pPr indent="-381000" lvl="0" marL="457200" rtl="0" algn="l">
              <a:spcBef>
                <a:spcPts val="0"/>
              </a:spcBef>
              <a:spcAft>
                <a:spcPts val="0"/>
              </a:spcAft>
              <a:buSzPts val="2400"/>
              <a:buChar char="●"/>
            </a:pPr>
            <a:r>
              <a:rPr lang="en-US" sz="2400"/>
              <a:t>M4 hole size</a:t>
            </a:r>
            <a:endParaRPr sz="2400"/>
          </a:p>
        </p:txBody>
      </p:sp>
      <p:pic>
        <p:nvPicPr>
          <p:cNvPr id="303" name="Google Shape;303;p34"/>
          <p:cNvPicPr preferRelativeResize="0"/>
          <p:nvPr/>
        </p:nvPicPr>
        <p:blipFill>
          <a:blip r:embed="rId3">
            <a:alphaModFix/>
          </a:blip>
          <a:stretch>
            <a:fillRect/>
          </a:stretch>
        </p:blipFill>
        <p:spPr>
          <a:xfrm>
            <a:off x="3923825" y="1902570"/>
            <a:ext cx="4530300" cy="42426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5"/>
          <p:cNvSpPr txBox="1"/>
          <p:nvPr>
            <p:ph idx="2" type="body"/>
          </p:nvPr>
        </p:nvSpPr>
        <p:spPr>
          <a:xfrm>
            <a:off x="457200" y="1276709"/>
            <a:ext cx="8229600" cy="5306971"/>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Clr>
                <a:srgbClr val="000000"/>
              </a:buClr>
              <a:buSzPts val="2200"/>
              <a:buFont typeface="Arial"/>
              <a:buChar char="●"/>
            </a:pPr>
            <a:r>
              <a:rPr lang="en-US" sz="2200">
                <a:solidFill>
                  <a:srgbClr val="000000"/>
                </a:solidFill>
              </a:rPr>
              <a:t>Software</a:t>
            </a:r>
            <a:endParaRPr sz="2200">
              <a:solidFill>
                <a:srgbClr val="000000"/>
              </a:solidFill>
            </a:endParaRPr>
          </a:p>
          <a:p>
            <a:pPr indent="-368300" lvl="1" marL="914400" rtl="0" algn="l">
              <a:spcBef>
                <a:spcPts val="0"/>
              </a:spcBef>
              <a:spcAft>
                <a:spcPts val="0"/>
              </a:spcAft>
              <a:buClr>
                <a:srgbClr val="000000"/>
              </a:buClr>
              <a:buSzPts val="2200"/>
              <a:buChar char="○"/>
            </a:pPr>
            <a:r>
              <a:rPr lang="en-US" sz="2200">
                <a:solidFill>
                  <a:srgbClr val="000000"/>
                </a:solidFill>
              </a:rPr>
              <a:t>Embedded</a:t>
            </a:r>
            <a:endParaRPr sz="2200">
              <a:solidFill>
                <a:srgbClr val="000000"/>
              </a:solidFill>
            </a:endParaRPr>
          </a:p>
          <a:p>
            <a:pPr indent="-342900" lvl="2" marL="1371600" marR="0" rtl="0" algn="l">
              <a:lnSpc>
                <a:spcPct val="100000"/>
              </a:lnSpc>
              <a:spcBef>
                <a:spcPts val="0"/>
              </a:spcBef>
              <a:spcAft>
                <a:spcPts val="0"/>
              </a:spcAft>
              <a:buClr>
                <a:srgbClr val="000000"/>
              </a:buClr>
              <a:buSzPts val="1800"/>
              <a:buChar char="■"/>
            </a:pPr>
            <a:r>
              <a:rPr lang="en-US" sz="1800">
                <a:solidFill>
                  <a:srgbClr val="000000"/>
                </a:solidFill>
              </a:rPr>
              <a:t>HC-05 Bluetooth working, acting as a slave device</a:t>
            </a:r>
            <a:endParaRPr sz="1800">
              <a:solidFill>
                <a:srgbClr val="000000"/>
              </a:solidFill>
            </a:endParaRPr>
          </a:p>
          <a:p>
            <a:pPr indent="-342900" lvl="2" marL="1371600" marR="0" rtl="0" algn="l">
              <a:lnSpc>
                <a:spcPct val="100000"/>
              </a:lnSpc>
              <a:spcBef>
                <a:spcPts val="0"/>
              </a:spcBef>
              <a:spcAft>
                <a:spcPts val="0"/>
              </a:spcAft>
              <a:buClr>
                <a:srgbClr val="000000"/>
              </a:buClr>
              <a:buSzPts val="1800"/>
              <a:buChar char="■"/>
            </a:pPr>
            <a:r>
              <a:rPr lang="en-US" sz="1800">
                <a:solidFill>
                  <a:srgbClr val="000000"/>
                </a:solidFill>
              </a:rPr>
              <a:t>Keypad working in a row-column decoding layout</a:t>
            </a:r>
            <a:endParaRPr sz="1800">
              <a:solidFill>
                <a:srgbClr val="000000"/>
              </a:solidFill>
            </a:endParaRPr>
          </a:p>
          <a:p>
            <a:pPr indent="-342900" lvl="3" marL="1828800" marR="0" rtl="0" algn="l">
              <a:lnSpc>
                <a:spcPct val="100000"/>
              </a:lnSpc>
              <a:spcBef>
                <a:spcPts val="0"/>
              </a:spcBef>
              <a:spcAft>
                <a:spcPts val="0"/>
              </a:spcAft>
              <a:buClr>
                <a:srgbClr val="000000"/>
              </a:buClr>
              <a:buSzPts val="1800"/>
              <a:buChar char="●"/>
            </a:pPr>
            <a:r>
              <a:rPr lang="en-US" sz="1800">
                <a:solidFill>
                  <a:srgbClr val="000000"/>
                </a:solidFill>
              </a:rPr>
              <a:t>recent rerouting of the pins to consolidate involved interrupts</a:t>
            </a:r>
            <a:endParaRPr sz="1800">
              <a:solidFill>
                <a:srgbClr val="000000"/>
              </a:solidFill>
            </a:endParaRPr>
          </a:p>
          <a:p>
            <a:pPr indent="0" lvl="0" marL="0" rtl="0" algn="l">
              <a:spcBef>
                <a:spcPts val="0"/>
              </a:spcBef>
              <a:spcAft>
                <a:spcPts val="0"/>
              </a:spcAft>
              <a:buNone/>
            </a:pPr>
            <a:r>
              <a:t/>
            </a:r>
            <a:endParaRPr sz="2200">
              <a:solidFill>
                <a:srgbClr val="000000"/>
              </a:solidFill>
            </a:endParaRPr>
          </a:p>
          <a:p>
            <a:pPr indent="-368300" lvl="1" marL="914400" rtl="0" algn="l">
              <a:spcBef>
                <a:spcPts val="0"/>
              </a:spcBef>
              <a:spcAft>
                <a:spcPts val="0"/>
              </a:spcAft>
              <a:buClr>
                <a:srgbClr val="000000"/>
              </a:buClr>
              <a:buSzPts val="2200"/>
              <a:buChar char="○"/>
            </a:pPr>
            <a:r>
              <a:rPr lang="en-US" sz="2200">
                <a:solidFill>
                  <a:srgbClr val="000000"/>
                </a:solidFill>
              </a:rPr>
              <a:t>Raspberry Pi/Server</a:t>
            </a:r>
            <a:endParaRPr sz="2200">
              <a:solidFill>
                <a:srgbClr val="000000"/>
              </a:solidFill>
            </a:endParaRPr>
          </a:p>
          <a:p>
            <a:pPr indent="-342900" lvl="2" marL="1371600" rtl="0" algn="l">
              <a:spcBef>
                <a:spcPts val="0"/>
              </a:spcBef>
              <a:spcAft>
                <a:spcPts val="0"/>
              </a:spcAft>
              <a:buClr>
                <a:srgbClr val="000000"/>
              </a:buClr>
              <a:buSzPts val="1800"/>
              <a:buChar char="■"/>
            </a:pPr>
            <a:r>
              <a:rPr lang="en-US" sz="1800">
                <a:solidFill>
                  <a:srgbClr val="000000"/>
                </a:solidFill>
              </a:rPr>
              <a:t>All basic functionalities currently functioning</a:t>
            </a:r>
            <a:endParaRPr sz="1800">
              <a:solidFill>
                <a:srgbClr val="000000"/>
              </a:solidFill>
            </a:endParaRPr>
          </a:p>
          <a:p>
            <a:pPr indent="-342900" lvl="2" marL="1371600" rtl="0" algn="l">
              <a:spcBef>
                <a:spcPts val="0"/>
              </a:spcBef>
              <a:spcAft>
                <a:spcPts val="0"/>
              </a:spcAft>
              <a:buClr>
                <a:srgbClr val="000000"/>
              </a:buClr>
              <a:buSzPts val="1800"/>
              <a:buChar char="■"/>
            </a:pPr>
            <a:r>
              <a:rPr lang="en-US" sz="1800">
                <a:solidFill>
                  <a:srgbClr val="000000"/>
                </a:solidFill>
              </a:rPr>
              <a:t>remaining steps involve pulling pieces together into the application code</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368300" lvl="0" marL="457200" rtl="0" algn="l">
              <a:spcBef>
                <a:spcPts val="0"/>
              </a:spcBef>
              <a:spcAft>
                <a:spcPts val="0"/>
              </a:spcAft>
              <a:buClr>
                <a:srgbClr val="000000"/>
              </a:buClr>
              <a:buSzPts val="2200"/>
              <a:buChar char="●"/>
            </a:pPr>
            <a:r>
              <a:rPr lang="en-US" sz="2200">
                <a:solidFill>
                  <a:srgbClr val="000000"/>
                </a:solidFill>
              </a:rPr>
              <a:t>Hardware</a:t>
            </a:r>
            <a:endParaRPr sz="2200">
              <a:solidFill>
                <a:srgbClr val="000000"/>
              </a:solidFill>
            </a:endParaRPr>
          </a:p>
          <a:p>
            <a:pPr indent="-368300" lvl="1" marL="914400" rtl="0" algn="l">
              <a:spcBef>
                <a:spcPts val="0"/>
              </a:spcBef>
              <a:spcAft>
                <a:spcPts val="0"/>
              </a:spcAft>
              <a:buClr>
                <a:srgbClr val="000000"/>
              </a:buClr>
              <a:buSzPts val="2200"/>
              <a:buChar char="○"/>
            </a:pPr>
            <a:r>
              <a:rPr lang="en-US" sz="2200">
                <a:solidFill>
                  <a:srgbClr val="000000"/>
                </a:solidFill>
              </a:rPr>
              <a:t>Door Motor</a:t>
            </a:r>
            <a:endParaRPr sz="2200">
              <a:solidFill>
                <a:srgbClr val="000000"/>
              </a:solidFill>
            </a:endParaRPr>
          </a:p>
          <a:p>
            <a:pPr indent="-342900" lvl="2" marL="1371600" marR="0" rtl="0" algn="l">
              <a:lnSpc>
                <a:spcPct val="100000"/>
              </a:lnSpc>
              <a:spcBef>
                <a:spcPts val="0"/>
              </a:spcBef>
              <a:spcAft>
                <a:spcPts val="0"/>
              </a:spcAft>
              <a:buClr>
                <a:srgbClr val="000000"/>
              </a:buClr>
              <a:buSzPts val="1800"/>
              <a:buChar char="■"/>
            </a:pPr>
            <a:r>
              <a:rPr lang="en-US" sz="1800">
                <a:solidFill>
                  <a:srgbClr val="000000"/>
                </a:solidFill>
              </a:rPr>
              <a:t>Able to lock and unlock the door</a:t>
            </a:r>
            <a:endParaRPr sz="2200">
              <a:solidFill>
                <a:srgbClr val="000000"/>
              </a:solidFill>
            </a:endParaRPr>
          </a:p>
          <a:p>
            <a:pPr indent="0" lvl="0" marL="0" rtl="0" algn="l">
              <a:spcBef>
                <a:spcPts val="0"/>
              </a:spcBef>
              <a:spcAft>
                <a:spcPts val="0"/>
              </a:spcAft>
              <a:buNone/>
            </a:pPr>
            <a:r>
              <a:t/>
            </a:r>
            <a:endParaRPr sz="2200">
              <a:solidFill>
                <a:srgbClr val="000000"/>
              </a:solidFill>
            </a:endParaRPr>
          </a:p>
        </p:txBody>
      </p:sp>
      <p:sp>
        <p:nvSpPr>
          <p:cNvPr id="309" name="Google Shape;309;p35"/>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PROTOTYPING PROGRESS</a:t>
            </a:r>
            <a:endParaRPr/>
          </a:p>
        </p:txBody>
      </p:sp>
      <p:sp>
        <p:nvSpPr>
          <p:cNvPr id="310" name="Google Shape;310;p35"/>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t/>
            </a:r>
            <a:endParaRPr sz="240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36"/>
          <p:cNvSpPr txBox="1"/>
          <p:nvPr>
            <p:ph idx="2" type="body"/>
          </p:nvPr>
        </p:nvSpPr>
        <p:spPr>
          <a:xfrm>
            <a:off x="457200" y="1292825"/>
            <a:ext cx="8229600" cy="5303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Bluetooth Communication</a:t>
            </a:r>
            <a:endParaRPr>
              <a:solidFill>
                <a:srgbClr val="000000"/>
              </a:solidFill>
            </a:endParaRPr>
          </a:p>
          <a:p>
            <a:pPr indent="-342900" lvl="0" marL="457200" rtl="0" algn="l">
              <a:spcBef>
                <a:spcPts val="0"/>
              </a:spcBef>
              <a:spcAft>
                <a:spcPts val="0"/>
              </a:spcAft>
              <a:buClr>
                <a:srgbClr val="000000"/>
              </a:buClr>
              <a:buSzPts val="1800"/>
              <a:buChar char="●"/>
            </a:pPr>
            <a:r>
              <a:rPr lang="en-US">
                <a:solidFill>
                  <a:srgbClr val="000000"/>
                </a:solidFill>
              </a:rPr>
              <a:t>Established a successful connection between the micro, bluetooth module, and Raspberry Pi (Complete)</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a:p>
            <a:pPr indent="-342900" lvl="0" marL="457200" rtl="0" algn="l">
              <a:spcBef>
                <a:spcPts val="0"/>
              </a:spcBef>
              <a:spcAft>
                <a:spcPts val="0"/>
              </a:spcAft>
              <a:buClr>
                <a:srgbClr val="000000"/>
              </a:buClr>
              <a:buSzPts val="1800"/>
              <a:buChar char="●"/>
            </a:pPr>
            <a:r>
              <a:rPr lang="en-US">
                <a:solidFill>
                  <a:srgbClr val="000000"/>
                </a:solidFill>
              </a:rPr>
              <a:t>Determining packet sizes and</a:t>
            </a:r>
            <a:r>
              <a:rPr lang="en-US">
                <a:solidFill>
                  <a:srgbClr val="000000"/>
                </a:solidFill>
              </a:rPr>
              <a:t> relevant information to send </a:t>
            </a:r>
            <a:endParaRPr>
              <a:solidFill>
                <a:srgbClr val="000000"/>
              </a:solidFill>
            </a:endParaRPr>
          </a:p>
          <a:p>
            <a:pPr indent="0" lvl="0" marL="457200" rtl="0" algn="l">
              <a:spcBef>
                <a:spcPts val="0"/>
              </a:spcBef>
              <a:spcAft>
                <a:spcPts val="0"/>
              </a:spcAft>
              <a:buNone/>
            </a:pPr>
            <a:r>
              <a:rPr lang="en-US">
                <a:solidFill>
                  <a:srgbClr val="000000"/>
                </a:solidFill>
              </a:rPr>
              <a:t>between the MSP432 and Raspberry Pi (In testing)</a:t>
            </a:r>
            <a:endParaRPr>
              <a:solidFill>
                <a:srgbClr val="000000"/>
              </a:solidFill>
            </a:endParaRPr>
          </a:p>
          <a:p>
            <a:pPr indent="-342900" lvl="1" marL="914400" rtl="0" algn="l">
              <a:spcBef>
                <a:spcPts val="0"/>
              </a:spcBef>
              <a:spcAft>
                <a:spcPts val="0"/>
              </a:spcAft>
              <a:buClr>
                <a:srgbClr val="000000"/>
              </a:buClr>
              <a:buSzPts val="1800"/>
              <a:buChar char="○"/>
            </a:pPr>
            <a:r>
              <a:rPr lang="en-US">
                <a:solidFill>
                  <a:srgbClr val="000000"/>
                </a:solidFill>
              </a:rPr>
              <a:t>Currently stable at 1-2 characters</a:t>
            </a:r>
            <a:endParaRPr>
              <a:solidFill>
                <a:srgbClr val="000000"/>
              </a:solidFill>
            </a:endParaRPr>
          </a:p>
          <a:p>
            <a:pPr indent="-342900" lvl="1" marL="914400" rtl="0" algn="l">
              <a:spcBef>
                <a:spcPts val="0"/>
              </a:spcBef>
              <a:spcAft>
                <a:spcPts val="0"/>
              </a:spcAft>
              <a:buClr>
                <a:srgbClr val="000000"/>
              </a:buClr>
              <a:buSzPts val="1800"/>
              <a:buChar char="○"/>
            </a:pPr>
            <a:r>
              <a:rPr lang="en-US">
                <a:solidFill>
                  <a:srgbClr val="000000"/>
                </a:solidFill>
              </a:rPr>
              <a:t>Enough for application testing to progress, but a fix is desirable</a:t>
            </a:r>
            <a:endParaRPr>
              <a:solidFill>
                <a:srgbClr val="000000"/>
              </a:solidFill>
            </a:endParaRPr>
          </a:p>
          <a:p>
            <a:pPr indent="-342900" lvl="0" marL="457200" rtl="0" algn="l">
              <a:spcBef>
                <a:spcPts val="0"/>
              </a:spcBef>
              <a:spcAft>
                <a:spcPts val="0"/>
              </a:spcAft>
              <a:buClr>
                <a:srgbClr val="000000"/>
              </a:buClr>
              <a:buSzPts val="1800"/>
              <a:buChar char="●"/>
            </a:pPr>
            <a:r>
              <a:rPr lang="en-US">
                <a:solidFill>
                  <a:srgbClr val="000000"/>
                </a:solidFill>
              </a:rPr>
              <a:t>Integrating UART receiving interrupt into the MSP432 overall software design (In development)</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US">
                <a:solidFill>
                  <a:srgbClr val="000000"/>
                </a:solidFill>
              </a:rPr>
              <a:t>Keypad Events</a:t>
            </a:r>
            <a:endParaRPr>
              <a:solidFill>
                <a:srgbClr val="000000"/>
              </a:solidFill>
            </a:endParaRPr>
          </a:p>
          <a:p>
            <a:pPr indent="-342900" lvl="0" marL="457200" marR="0" rtl="0" algn="l">
              <a:lnSpc>
                <a:spcPct val="100000"/>
              </a:lnSpc>
              <a:spcBef>
                <a:spcPts val="0"/>
              </a:spcBef>
              <a:spcAft>
                <a:spcPts val="0"/>
              </a:spcAft>
              <a:buClr>
                <a:srgbClr val="000000"/>
              </a:buClr>
              <a:buSzPts val="1800"/>
              <a:buChar char="●"/>
            </a:pPr>
            <a:r>
              <a:rPr lang="en-US">
                <a:solidFill>
                  <a:srgbClr val="000000"/>
                </a:solidFill>
              </a:rPr>
              <a:t>Used polling to effectively decode which button was pressed (Complete)</a:t>
            </a:r>
            <a:endParaRPr>
              <a:solidFill>
                <a:srgbClr val="000000"/>
              </a:solidFill>
            </a:endParaRPr>
          </a:p>
          <a:p>
            <a:pPr indent="-342900" lvl="0" marL="457200" marR="0" rtl="0" algn="l">
              <a:lnSpc>
                <a:spcPct val="100000"/>
              </a:lnSpc>
              <a:spcBef>
                <a:spcPts val="0"/>
              </a:spcBef>
              <a:spcAft>
                <a:spcPts val="0"/>
              </a:spcAft>
              <a:buClr>
                <a:srgbClr val="000000"/>
              </a:buClr>
              <a:buSzPts val="1800"/>
              <a:buChar char="●"/>
            </a:pPr>
            <a:r>
              <a:rPr lang="en-US">
                <a:solidFill>
                  <a:srgbClr val="000000"/>
                </a:solidFill>
              </a:rPr>
              <a:t>Making key presses use interrupts and dealing with debouncing concerns (In development) </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317" name="Google Shape;317;p36"/>
          <p:cNvSpPr txBox="1"/>
          <p:nvPr>
            <p:ph type="title"/>
          </p:nvPr>
        </p:nvSpPr>
        <p:spPr>
          <a:xfrm>
            <a:off x="454050" y="362823"/>
            <a:ext cx="8235900" cy="102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sz="3600"/>
              <a:t>SOFTWARE DEVELOPMENT STATUS - I</a:t>
            </a:r>
            <a:endParaRPr sz="3600"/>
          </a:p>
        </p:txBody>
      </p:sp>
      <p:pic>
        <p:nvPicPr>
          <p:cNvPr id="318" name="Google Shape;318;p36"/>
          <p:cNvPicPr preferRelativeResize="0"/>
          <p:nvPr/>
        </p:nvPicPr>
        <p:blipFill>
          <a:blip r:embed="rId3">
            <a:alphaModFix/>
          </a:blip>
          <a:stretch>
            <a:fillRect/>
          </a:stretch>
        </p:blipFill>
        <p:spPr>
          <a:xfrm>
            <a:off x="3525950" y="1980950"/>
            <a:ext cx="2790575" cy="1024800"/>
          </a:xfrm>
          <a:prstGeom prst="rect">
            <a:avLst/>
          </a:prstGeom>
          <a:noFill/>
          <a:ln>
            <a:noFill/>
          </a:ln>
        </p:spPr>
      </p:pic>
      <p:pic>
        <p:nvPicPr>
          <p:cNvPr id="319" name="Google Shape;319;p36"/>
          <p:cNvPicPr preferRelativeResize="0"/>
          <p:nvPr/>
        </p:nvPicPr>
        <p:blipFill>
          <a:blip r:embed="rId4">
            <a:alphaModFix/>
          </a:blip>
          <a:stretch>
            <a:fillRect/>
          </a:stretch>
        </p:blipFill>
        <p:spPr>
          <a:xfrm>
            <a:off x="6533354" y="1980950"/>
            <a:ext cx="2059000" cy="1558575"/>
          </a:xfrm>
          <a:prstGeom prst="rect">
            <a:avLst/>
          </a:prstGeom>
          <a:noFill/>
          <a:ln>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7"/>
          <p:cNvSpPr txBox="1"/>
          <p:nvPr>
            <p:ph idx="2" type="body"/>
          </p:nvPr>
        </p:nvSpPr>
        <p:spPr>
          <a:xfrm>
            <a:off x="457200" y="1292825"/>
            <a:ext cx="8229600" cy="5303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US">
                <a:solidFill>
                  <a:srgbClr val="000000"/>
                </a:solidFill>
              </a:rPr>
              <a:t>Miscellaneous</a:t>
            </a:r>
            <a:endParaRPr>
              <a:solidFill>
                <a:srgbClr val="000000"/>
              </a:solidFill>
            </a:endParaRPr>
          </a:p>
          <a:p>
            <a:pPr indent="-342900" lvl="0" marL="457200" marR="0" rtl="0" algn="l">
              <a:lnSpc>
                <a:spcPct val="100000"/>
              </a:lnSpc>
              <a:spcBef>
                <a:spcPts val="0"/>
              </a:spcBef>
              <a:spcAft>
                <a:spcPts val="0"/>
              </a:spcAft>
              <a:buClr>
                <a:srgbClr val="000000"/>
              </a:buClr>
              <a:buSzPts val="1800"/>
              <a:buChar char="●"/>
            </a:pPr>
            <a:r>
              <a:rPr lang="en-US">
                <a:solidFill>
                  <a:srgbClr val="000000"/>
                </a:solidFill>
              </a:rPr>
              <a:t>Hall effect sensor producing correct digital output in the presence of a magnet (Complete)</a:t>
            </a:r>
            <a:endParaRPr>
              <a:solidFill>
                <a:srgbClr val="000000"/>
              </a:solidFill>
            </a:endParaRPr>
          </a:p>
          <a:p>
            <a:pPr indent="-342900" lvl="0" marL="457200" marR="0" rtl="0" algn="l">
              <a:lnSpc>
                <a:spcPct val="100000"/>
              </a:lnSpc>
              <a:spcBef>
                <a:spcPts val="0"/>
              </a:spcBef>
              <a:spcAft>
                <a:spcPts val="0"/>
              </a:spcAft>
              <a:buClr>
                <a:srgbClr val="000000"/>
              </a:buClr>
              <a:buSzPts val="1800"/>
              <a:buChar char="●"/>
            </a:pPr>
            <a:r>
              <a:rPr lang="en-US">
                <a:solidFill>
                  <a:srgbClr val="000000"/>
                </a:solidFill>
              </a:rPr>
              <a:t>Timer module configuration to deal with timeout events (In development)</a:t>
            </a:r>
            <a:endParaRPr>
              <a:solidFill>
                <a:srgbClr val="000000"/>
              </a:solidFill>
            </a:endParaRPr>
          </a:p>
          <a:p>
            <a:pPr indent="-342900" lvl="0" marL="457200" marR="0" rtl="0" algn="l">
              <a:lnSpc>
                <a:spcPct val="100000"/>
              </a:lnSpc>
              <a:spcBef>
                <a:spcPts val="0"/>
              </a:spcBef>
              <a:spcAft>
                <a:spcPts val="0"/>
              </a:spcAft>
              <a:buClr>
                <a:srgbClr val="000000"/>
              </a:buClr>
              <a:buSzPts val="1800"/>
              <a:buChar char="●"/>
            </a:pPr>
            <a:r>
              <a:rPr lang="en-US">
                <a:solidFill>
                  <a:srgbClr val="000000"/>
                </a:solidFill>
              </a:rPr>
              <a:t>Interfacing with the push bar to drive locking and unlocking (In development)</a:t>
            </a:r>
            <a:endParaRPr>
              <a:solidFill>
                <a:srgbClr val="000000"/>
              </a:solidFill>
            </a:endParaRPr>
          </a:p>
          <a:p>
            <a:pPr indent="0" lvl="0" marL="45720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US">
                <a:solidFill>
                  <a:srgbClr val="000000"/>
                </a:solidFill>
              </a:rPr>
              <a:t>System Integration</a:t>
            </a:r>
            <a:endParaRPr>
              <a:solidFill>
                <a:srgbClr val="000000"/>
              </a:solidFill>
            </a:endParaRPr>
          </a:p>
          <a:p>
            <a:pPr indent="-342900" lvl="0" marL="457200" marR="0" rtl="0" algn="l">
              <a:lnSpc>
                <a:spcPct val="100000"/>
              </a:lnSpc>
              <a:spcBef>
                <a:spcPts val="0"/>
              </a:spcBef>
              <a:spcAft>
                <a:spcPts val="0"/>
              </a:spcAft>
              <a:buClr>
                <a:srgbClr val="000000"/>
              </a:buClr>
              <a:buSzPts val="1800"/>
              <a:buChar char="●"/>
            </a:pPr>
            <a:r>
              <a:rPr lang="en-US">
                <a:solidFill>
                  <a:srgbClr val="000000"/>
                </a:solidFill>
              </a:rPr>
              <a:t>State diagram detailing planned component integration (Complete)</a:t>
            </a:r>
            <a:endParaRPr>
              <a:solidFill>
                <a:srgbClr val="000000"/>
              </a:solidFill>
            </a:endParaRPr>
          </a:p>
          <a:p>
            <a:pPr indent="-342900" lvl="0" marL="457200" marR="0" rtl="0" algn="l">
              <a:lnSpc>
                <a:spcPct val="100000"/>
              </a:lnSpc>
              <a:spcBef>
                <a:spcPts val="0"/>
              </a:spcBef>
              <a:spcAft>
                <a:spcPts val="0"/>
              </a:spcAft>
              <a:buClr>
                <a:srgbClr val="000000"/>
              </a:buClr>
              <a:buSzPts val="1800"/>
              <a:buChar char="●"/>
            </a:pPr>
            <a:r>
              <a:rPr lang="en-US">
                <a:solidFill>
                  <a:srgbClr val="000000"/>
                </a:solidFill>
              </a:rPr>
              <a:t>Focusing on main unlocking methods using the keypad and Raspberry Pi (In development)</a:t>
            </a:r>
            <a:endParaRPr>
              <a:solidFill>
                <a:srgbClr val="000000"/>
              </a:solidFill>
            </a:endParaRPr>
          </a:p>
          <a:p>
            <a:pPr indent="-342900" lvl="1" marL="914400" marR="0" rtl="0" algn="l">
              <a:lnSpc>
                <a:spcPct val="100000"/>
              </a:lnSpc>
              <a:spcBef>
                <a:spcPts val="0"/>
              </a:spcBef>
              <a:spcAft>
                <a:spcPts val="0"/>
              </a:spcAft>
              <a:buClr>
                <a:srgbClr val="000000"/>
              </a:buClr>
              <a:buSzPts val="1800"/>
              <a:buChar char="○"/>
            </a:pPr>
            <a:r>
              <a:rPr lang="en-US">
                <a:solidFill>
                  <a:srgbClr val="000000"/>
                </a:solidFill>
              </a:rPr>
              <a:t>Bluetooth transmission required, start recognition and pass/fail response</a:t>
            </a:r>
            <a:endParaRPr>
              <a:solidFill>
                <a:srgbClr val="000000"/>
              </a:solidFill>
            </a:endParaRPr>
          </a:p>
          <a:p>
            <a:pPr indent="0" lvl="0" marL="457200" marR="0" rtl="0" algn="l">
              <a:lnSpc>
                <a:spcPct val="100000"/>
              </a:lnSpc>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326" name="Google Shape;326;p37"/>
          <p:cNvSpPr txBox="1"/>
          <p:nvPr>
            <p:ph type="title"/>
          </p:nvPr>
        </p:nvSpPr>
        <p:spPr>
          <a:xfrm>
            <a:off x="454050" y="362823"/>
            <a:ext cx="8235900" cy="102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sz="3600"/>
              <a:t>SOFTWARE DEVELOPMENT STATUS - II</a:t>
            </a:r>
            <a:endParaRPr sz="3600"/>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38"/>
          <p:cNvSpPr txBox="1"/>
          <p:nvPr>
            <p:ph idx="2" type="body"/>
          </p:nvPr>
        </p:nvSpPr>
        <p:spPr>
          <a:xfrm>
            <a:off x="457200" y="1229625"/>
            <a:ext cx="8229600" cy="5303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US">
                <a:solidFill>
                  <a:srgbClr val="000000"/>
                </a:solidFill>
              </a:rPr>
              <a:t>Facial Recognition System (Raspberry Pi)</a:t>
            </a:r>
            <a:endParaRPr>
              <a:solidFill>
                <a:srgbClr val="000000"/>
              </a:solidFill>
            </a:endParaRPr>
          </a:p>
          <a:p>
            <a:pPr indent="-342900" lvl="0" marL="457200" marR="0" rtl="0" algn="l">
              <a:lnSpc>
                <a:spcPct val="100000"/>
              </a:lnSpc>
              <a:spcBef>
                <a:spcPts val="0"/>
              </a:spcBef>
              <a:spcAft>
                <a:spcPts val="0"/>
              </a:spcAft>
              <a:buClr>
                <a:srgbClr val="000000"/>
              </a:buClr>
              <a:buSzPts val="1800"/>
              <a:buChar char="●"/>
            </a:pPr>
            <a:r>
              <a:rPr lang="en-US">
                <a:solidFill>
                  <a:srgbClr val="000000"/>
                </a:solidFill>
              </a:rPr>
              <a:t>Establish socket connection with "server"/laptop (Complete)</a:t>
            </a:r>
            <a:endParaRPr>
              <a:solidFill>
                <a:srgbClr val="000000"/>
              </a:solidFill>
            </a:endParaRPr>
          </a:p>
          <a:p>
            <a:pPr indent="-342900" lvl="1" marL="914400" marR="0" rtl="0" algn="l">
              <a:lnSpc>
                <a:spcPct val="100000"/>
              </a:lnSpc>
              <a:spcBef>
                <a:spcPts val="0"/>
              </a:spcBef>
              <a:spcAft>
                <a:spcPts val="0"/>
              </a:spcAft>
              <a:buClr>
                <a:srgbClr val="000000"/>
              </a:buClr>
              <a:buSzPts val="1800"/>
              <a:buChar char="○"/>
            </a:pPr>
            <a:r>
              <a:rPr lang="en-US">
                <a:solidFill>
                  <a:srgbClr val="000000"/>
                </a:solidFill>
              </a:rPr>
              <a:t>Requires knowing the IP address of the machine desired</a:t>
            </a:r>
            <a:endParaRPr>
              <a:solidFill>
                <a:srgbClr val="000000"/>
              </a:solidFill>
            </a:endParaRPr>
          </a:p>
          <a:p>
            <a:pPr indent="-342900" lvl="1" marL="914400" marR="0" rtl="0" algn="l">
              <a:lnSpc>
                <a:spcPct val="100000"/>
              </a:lnSpc>
              <a:spcBef>
                <a:spcPts val="0"/>
              </a:spcBef>
              <a:spcAft>
                <a:spcPts val="0"/>
              </a:spcAft>
              <a:buClr>
                <a:srgbClr val="000000"/>
              </a:buClr>
              <a:buSzPts val="1800"/>
              <a:buChar char="○"/>
            </a:pPr>
            <a:r>
              <a:rPr lang="en-US">
                <a:solidFill>
                  <a:srgbClr val="000000"/>
                </a:solidFill>
              </a:rPr>
              <a:t>Currently recovering connection if dropped</a:t>
            </a:r>
            <a:endParaRPr>
              <a:solidFill>
                <a:srgbClr val="000000"/>
              </a:solidFill>
            </a:endParaRPr>
          </a:p>
          <a:p>
            <a:pPr indent="0" lvl="0" marL="914400" marR="0" rtl="0" algn="l">
              <a:lnSpc>
                <a:spcPct val="100000"/>
              </a:lnSpc>
              <a:spcBef>
                <a:spcPts val="0"/>
              </a:spcBef>
              <a:spcAft>
                <a:spcPts val="0"/>
              </a:spcAft>
              <a:buNone/>
            </a:pPr>
            <a:r>
              <a:t/>
            </a:r>
            <a:endParaRPr>
              <a:solidFill>
                <a:srgbClr val="000000"/>
              </a:solidFill>
            </a:endParaRPr>
          </a:p>
          <a:p>
            <a:pPr indent="-342900" lvl="0" marL="457200" marR="0" rtl="0" algn="l">
              <a:lnSpc>
                <a:spcPct val="100000"/>
              </a:lnSpc>
              <a:spcBef>
                <a:spcPts val="0"/>
              </a:spcBef>
              <a:spcAft>
                <a:spcPts val="0"/>
              </a:spcAft>
              <a:buClr>
                <a:srgbClr val="000000"/>
              </a:buClr>
              <a:buSzPts val="1800"/>
              <a:buChar char="●"/>
            </a:pPr>
            <a:r>
              <a:rPr lang="en-US">
                <a:solidFill>
                  <a:srgbClr val="000000"/>
                </a:solidFill>
              </a:rPr>
              <a:t>Capture &amp; stream images from the camera (Complete)</a:t>
            </a:r>
            <a:endParaRPr>
              <a:solidFill>
                <a:srgbClr val="000000"/>
              </a:solidFill>
            </a:endParaRPr>
          </a:p>
          <a:p>
            <a:pPr indent="-342900" lvl="0" marL="457200" marR="0" rtl="0" algn="l">
              <a:lnSpc>
                <a:spcPct val="100000"/>
              </a:lnSpc>
              <a:spcBef>
                <a:spcPts val="0"/>
              </a:spcBef>
              <a:spcAft>
                <a:spcPts val="0"/>
              </a:spcAft>
              <a:buClr>
                <a:srgbClr val="000000"/>
              </a:buClr>
              <a:buSzPts val="1800"/>
              <a:buChar char="●"/>
            </a:pPr>
            <a:r>
              <a:rPr lang="en-US">
                <a:solidFill>
                  <a:srgbClr val="000000"/>
                </a:solidFill>
              </a:rPr>
              <a:t>Receive results of facial recognition through socket (Complete)</a:t>
            </a:r>
            <a:endParaRPr>
              <a:solidFill>
                <a:srgbClr val="000000"/>
              </a:solidFill>
            </a:endParaRPr>
          </a:p>
          <a:p>
            <a:pPr indent="0" lvl="0" marL="0" marR="0" rtl="0" algn="l">
              <a:lnSpc>
                <a:spcPct val="100000"/>
              </a:lnSpc>
              <a:spcBef>
                <a:spcPts val="0"/>
              </a:spcBef>
              <a:spcAft>
                <a:spcPts val="0"/>
              </a:spcAft>
              <a:buNone/>
            </a:pPr>
            <a:r>
              <a:t/>
            </a:r>
            <a:endParaRPr>
              <a:solidFill>
                <a:srgbClr val="000000"/>
              </a:solidFill>
            </a:endParaRPr>
          </a:p>
          <a:p>
            <a:pPr indent="0" lvl="0" marL="0" marR="0" rtl="0" algn="l">
              <a:lnSpc>
                <a:spcPct val="100000"/>
              </a:lnSpc>
              <a:spcBef>
                <a:spcPts val="0"/>
              </a:spcBef>
              <a:spcAft>
                <a:spcPts val="0"/>
              </a:spcAft>
              <a:buNone/>
            </a:pPr>
            <a:r>
              <a:t/>
            </a:r>
            <a:endParaRPr>
              <a:solidFill>
                <a:srgbClr val="000000"/>
              </a:solidFill>
            </a:endParaRPr>
          </a:p>
          <a:p>
            <a:pPr indent="0" lvl="0" marL="0" marR="0" rtl="0" algn="l">
              <a:lnSpc>
                <a:spcPct val="100000"/>
              </a:lnSpc>
              <a:spcBef>
                <a:spcPts val="0"/>
              </a:spcBef>
              <a:spcAft>
                <a:spcPts val="0"/>
              </a:spcAft>
              <a:buNone/>
            </a:pPr>
            <a:r>
              <a:t/>
            </a:r>
            <a:endParaRPr>
              <a:solidFill>
                <a:srgbClr val="000000"/>
              </a:solidFill>
            </a:endParaRPr>
          </a:p>
          <a:p>
            <a:pPr indent="0" lvl="0" marL="0" marR="0" rtl="0" algn="l">
              <a:lnSpc>
                <a:spcPct val="100000"/>
              </a:lnSpc>
              <a:spcBef>
                <a:spcPts val="0"/>
              </a:spcBef>
              <a:spcAft>
                <a:spcPts val="0"/>
              </a:spcAft>
              <a:buNone/>
            </a:pPr>
            <a:r>
              <a:t/>
            </a:r>
            <a:endParaRPr>
              <a:solidFill>
                <a:srgbClr val="000000"/>
              </a:solidFill>
            </a:endParaRPr>
          </a:p>
          <a:p>
            <a:pPr indent="-342900" lvl="0" marL="457200" marR="0" rtl="0" algn="l">
              <a:lnSpc>
                <a:spcPct val="100000"/>
              </a:lnSpc>
              <a:spcBef>
                <a:spcPts val="0"/>
              </a:spcBef>
              <a:spcAft>
                <a:spcPts val="0"/>
              </a:spcAft>
              <a:buClr>
                <a:srgbClr val="000000"/>
              </a:buClr>
              <a:buSzPts val="1800"/>
              <a:buChar char="●"/>
            </a:pPr>
            <a:r>
              <a:rPr lang="en-US">
                <a:solidFill>
                  <a:srgbClr val="000000"/>
                </a:solidFill>
              </a:rPr>
              <a:t>Gain Bluetooth connection with HC-05 (Complete)</a:t>
            </a:r>
            <a:endParaRPr>
              <a:solidFill>
                <a:srgbClr val="000000"/>
              </a:solidFill>
            </a:endParaRPr>
          </a:p>
          <a:p>
            <a:pPr indent="-342900" lvl="1" marL="914400" marR="0" rtl="0" algn="l">
              <a:lnSpc>
                <a:spcPct val="100000"/>
              </a:lnSpc>
              <a:spcBef>
                <a:spcPts val="0"/>
              </a:spcBef>
              <a:spcAft>
                <a:spcPts val="0"/>
              </a:spcAft>
              <a:buClr>
                <a:srgbClr val="000000"/>
              </a:buClr>
              <a:buSzPts val="1800"/>
              <a:buChar char="○"/>
            </a:pPr>
            <a:r>
              <a:rPr lang="en-US">
                <a:solidFill>
                  <a:srgbClr val="000000"/>
                </a:solidFill>
              </a:rPr>
              <a:t>Receive varying length </a:t>
            </a:r>
            <a:r>
              <a:rPr lang="en-US"/>
              <a:t>messages</a:t>
            </a:r>
            <a:r>
              <a:rPr lang="en-US">
                <a:solidFill>
                  <a:srgbClr val="000000"/>
                </a:solidFill>
              </a:rPr>
              <a:t> (Complete)</a:t>
            </a:r>
            <a:endParaRPr>
              <a:solidFill>
                <a:srgbClr val="000000"/>
              </a:solidFill>
            </a:endParaRPr>
          </a:p>
          <a:p>
            <a:pPr indent="-342900" lvl="1" marL="914400" marR="0" rtl="0" algn="l">
              <a:lnSpc>
                <a:spcPct val="100000"/>
              </a:lnSpc>
              <a:spcBef>
                <a:spcPts val="0"/>
              </a:spcBef>
              <a:spcAft>
                <a:spcPts val="0"/>
              </a:spcAft>
              <a:buClr>
                <a:srgbClr val="000000"/>
              </a:buClr>
              <a:buSzPts val="1800"/>
              <a:buChar char="○"/>
            </a:pPr>
            <a:r>
              <a:rPr lang="en-US">
                <a:solidFill>
                  <a:srgbClr val="000000"/>
                </a:solidFill>
              </a:rPr>
              <a:t>T</a:t>
            </a:r>
            <a:r>
              <a:rPr lang="en-US"/>
              <a:t>esting r</a:t>
            </a:r>
            <a:r>
              <a:rPr lang="en-US">
                <a:solidFill>
                  <a:srgbClr val="000000"/>
                </a:solidFill>
              </a:rPr>
              <a:t>ecovering lost connection (In Progress)</a:t>
            </a:r>
            <a:endParaRPr>
              <a:solidFill>
                <a:srgbClr val="000000"/>
              </a:solidFill>
            </a:endParaRPr>
          </a:p>
          <a:p>
            <a:pPr indent="0" lvl="0" marL="914400" marR="0" rtl="0" algn="l">
              <a:lnSpc>
                <a:spcPct val="100000"/>
              </a:lnSpc>
              <a:spcBef>
                <a:spcPts val="0"/>
              </a:spcBef>
              <a:spcAft>
                <a:spcPts val="0"/>
              </a:spcAft>
              <a:buNone/>
            </a:pPr>
            <a:r>
              <a:t/>
            </a:r>
            <a:endParaRPr>
              <a:solidFill>
                <a:srgbClr val="000000"/>
              </a:solidFill>
            </a:endParaRPr>
          </a:p>
          <a:p>
            <a:pPr indent="-342900" lvl="0" marL="457200" marR="0" rtl="0" algn="l">
              <a:lnSpc>
                <a:spcPct val="100000"/>
              </a:lnSpc>
              <a:spcBef>
                <a:spcPts val="0"/>
              </a:spcBef>
              <a:spcAft>
                <a:spcPts val="0"/>
              </a:spcAft>
              <a:buClr>
                <a:srgbClr val="000000"/>
              </a:buClr>
              <a:buSzPts val="1800"/>
              <a:buChar char="●"/>
            </a:pPr>
            <a:r>
              <a:rPr lang="en-US">
                <a:solidFill>
                  <a:srgbClr val="000000"/>
                </a:solidFill>
              </a:rPr>
              <a:t>Return Pass/Fail signal via Bluetooth (In Progress)</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333" name="Google Shape;333;p38"/>
          <p:cNvSpPr txBox="1"/>
          <p:nvPr>
            <p:ph type="title"/>
          </p:nvPr>
        </p:nvSpPr>
        <p:spPr>
          <a:xfrm>
            <a:off x="454050" y="362823"/>
            <a:ext cx="8235900" cy="102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sz="3600"/>
              <a:t>SOFTWARE DEVELOPMENT STATUS - III</a:t>
            </a:r>
            <a:endParaRPr sz="3600"/>
          </a:p>
        </p:txBody>
      </p:sp>
      <p:pic>
        <p:nvPicPr>
          <p:cNvPr id="334" name="Google Shape;334;p38"/>
          <p:cNvPicPr preferRelativeResize="0"/>
          <p:nvPr/>
        </p:nvPicPr>
        <p:blipFill>
          <a:blip r:embed="rId3">
            <a:alphaModFix/>
          </a:blip>
          <a:stretch>
            <a:fillRect/>
          </a:stretch>
        </p:blipFill>
        <p:spPr>
          <a:xfrm>
            <a:off x="1007650" y="3453175"/>
            <a:ext cx="4107651" cy="763475"/>
          </a:xfrm>
          <a:prstGeom prst="rect">
            <a:avLst/>
          </a:prstGeom>
          <a:noFill/>
          <a:ln>
            <a:noFill/>
          </a:ln>
        </p:spPr>
      </p:pic>
      <p:pic>
        <p:nvPicPr>
          <p:cNvPr id="335" name="Google Shape;335;p38"/>
          <p:cNvPicPr preferRelativeResize="0"/>
          <p:nvPr/>
        </p:nvPicPr>
        <p:blipFill rotWithShape="1">
          <a:blip r:embed="rId4">
            <a:alphaModFix/>
          </a:blip>
          <a:srcRect b="0" l="15266" r="12925" t="25373"/>
          <a:stretch/>
        </p:blipFill>
        <p:spPr>
          <a:xfrm>
            <a:off x="6817275" y="1082500"/>
            <a:ext cx="2082626" cy="1623224"/>
          </a:xfrm>
          <a:prstGeom prst="rect">
            <a:avLst/>
          </a:prstGeom>
          <a:noFill/>
          <a:ln>
            <a:noFill/>
          </a:ln>
        </p:spPr>
      </p:pic>
      <p:pic>
        <p:nvPicPr>
          <p:cNvPr id="336" name="Google Shape;336;p38"/>
          <p:cNvPicPr preferRelativeResize="0"/>
          <p:nvPr/>
        </p:nvPicPr>
        <p:blipFill rotWithShape="1">
          <a:blip r:embed="rId5">
            <a:alphaModFix/>
          </a:blip>
          <a:srcRect b="0" l="0" r="29770" t="31679"/>
          <a:stretch/>
        </p:blipFill>
        <p:spPr>
          <a:xfrm>
            <a:off x="6015550" y="4216649"/>
            <a:ext cx="2884350" cy="2104475"/>
          </a:xfrm>
          <a:prstGeom prst="rect">
            <a:avLst/>
          </a:prstGeom>
          <a:noFill/>
          <a:ln>
            <a:noFill/>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9"/>
          <p:cNvSpPr txBox="1"/>
          <p:nvPr>
            <p:ph idx="2" type="body"/>
          </p:nvPr>
        </p:nvSpPr>
        <p:spPr>
          <a:xfrm>
            <a:off x="457200" y="1253300"/>
            <a:ext cx="8229600" cy="375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US">
                <a:solidFill>
                  <a:srgbClr val="000000"/>
                </a:solidFill>
              </a:rPr>
              <a:t>Facial Recognition System ("Server"/Laptop)</a:t>
            </a:r>
            <a:endParaRPr>
              <a:solidFill>
                <a:srgbClr val="000000"/>
              </a:solidFill>
            </a:endParaRPr>
          </a:p>
          <a:p>
            <a:pPr indent="-342900" lvl="0" marL="457200" marR="0" rtl="0" algn="l">
              <a:lnSpc>
                <a:spcPct val="100000"/>
              </a:lnSpc>
              <a:spcBef>
                <a:spcPts val="0"/>
              </a:spcBef>
              <a:spcAft>
                <a:spcPts val="0"/>
              </a:spcAft>
              <a:buClr>
                <a:srgbClr val="000000"/>
              </a:buClr>
              <a:buSzPts val="1800"/>
              <a:buFont typeface="Arial"/>
              <a:buChar char="●"/>
            </a:pPr>
            <a:r>
              <a:rPr lang="en-US">
                <a:solidFill>
                  <a:srgbClr val="000000"/>
                </a:solidFill>
              </a:rPr>
              <a:t>Establish connection with Raspberry Pi (Complete)</a:t>
            </a:r>
            <a:endParaRPr>
              <a:solidFill>
                <a:srgbClr val="000000"/>
              </a:solidFill>
            </a:endParaRPr>
          </a:p>
          <a:p>
            <a:pPr indent="0" lvl="0" marL="457200" marR="0" rtl="0" algn="l">
              <a:lnSpc>
                <a:spcPct val="100000"/>
              </a:lnSpc>
              <a:spcBef>
                <a:spcPts val="0"/>
              </a:spcBef>
              <a:spcAft>
                <a:spcPts val="0"/>
              </a:spcAft>
              <a:buNone/>
            </a:pPr>
            <a:r>
              <a:t/>
            </a:r>
            <a:endParaRPr>
              <a:solidFill>
                <a:srgbClr val="000000"/>
              </a:solidFill>
            </a:endParaRPr>
          </a:p>
          <a:p>
            <a:pPr indent="-342900" lvl="0" marL="457200" marR="0" rtl="0" algn="l">
              <a:lnSpc>
                <a:spcPct val="100000"/>
              </a:lnSpc>
              <a:spcBef>
                <a:spcPts val="0"/>
              </a:spcBef>
              <a:spcAft>
                <a:spcPts val="0"/>
              </a:spcAft>
              <a:buClr>
                <a:srgbClr val="000000"/>
              </a:buClr>
              <a:buSzPts val="1800"/>
              <a:buChar char="●"/>
            </a:pPr>
            <a:r>
              <a:rPr lang="en-US">
                <a:solidFill>
                  <a:srgbClr val="000000"/>
                </a:solidFill>
              </a:rPr>
              <a:t>Accept streamed images and find feature vectors (Complete)</a:t>
            </a:r>
            <a:endParaRPr>
              <a:solidFill>
                <a:srgbClr val="000000"/>
              </a:solidFill>
            </a:endParaRPr>
          </a:p>
          <a:p>
            <a:pPr indent="-342900" lvl="1" marL="914400" marR="0" rtl="0" algn="l">
              <a:lnSpc>
                <a:spcPct val="100000"/>
              </a:lnSpc>
              <a:spcBef>
                <a:spcPts val="0"/>
              </a:spcBef>
              <a:spcAft>
                <a:spcPts val="0"/>
              </a:spcAft>
              <a:buClr>
                <a:srgbClr val="000000"/>
              </a:buClr>
              <a:buSzPts val="1800"/>
              <a:buChar char="○"/>
            </a:pPr>
            <a:r>
              <a:rPr lang="en-US">
                <a:solidFill>
                  <a:srgbClr val="000000"/>
                </a:solidFill>
              </a:rPr>
              <a:t>Includes testing both FaceNet and a DLIB based Python library, </a:t>
            </a:r>
            <a:r>
              <a:rPr lang="en-US"/>
              <a:t>face_recognition</a:t>
            </a:r>
            <a:endParaRPr>
              <a:solidFill>
                <a:srgbClr val="000000"/>
              </a:solidFill>
            </a:endParaRPr>
          </a:p>
          <a:p>
            <a:pPr indent="-342900" lvl="1" marL="914400" marR="0" rtl="0" algn="l">
              <a:lnSpc>
                <a:spcPct val="100000"/>
              </a:lnSpc>
              <a:spcBef>
                <a:spcPts val="0"/>
              </a:spcBef>
              <a:spcAft>
                <a:spcPts val="0"/>
              </a:spcAft>
              <a:buClr>
                <a:srgbClr val="000000"/>
              </a:buClr>
              <a:buSzPts val="1800"/>
              <a:buChar char="○"/>
            </a:pPr>
            <a:r>
              <a:rPr lang="en-US"/>
              <a:t>face_recognition </a:t>
            </a:r>
            <a:r>
              <a:rPr lang="en-US">
                <a:solidFill>
                  <a:srgbClr val="000000"/>
                </a:solidFill>
              </a:rPr>
              <a:t>was more application-friendly, and much faster</a:t>
            </a:r>
            <a:endParaRPr>
              <a:solidFill>
                <a:srgbClr val="000000"/>
              </a:solidFill>
            </a:endParaRPr>
          </a:p>
          <a:p>
            <a:pPr indent="0" lvl="0" marL="914400" marR="0" rtl="0" algn="l">
              <a:lnSpc>
                <a:spcPct val="100000"/>
              </a:lnSpc>
              <a:spcBef>
                <a:spcPts val="0"/>
              </a:spcBef>
              <a:spcAft>
                <a:spcPts val="0"/>
              </a:spcAft>
              <a:buNone/>
            </a:pPr>
            <a:r>
              <a:t/>
            </a:r>
            <a:endParaRPr>
              <a:solidFill>
                <a:srgbClr val="000000"/>
              </a:solidFill>
            </a:endParaRPr>
          </a:p>
          <a:p>
            <a:pPr indent="-342900" lvl="0" marL="457200" marR="0" rtl="0" algn="l">
              <a:lnSpc>
                <a:spcPct val="100000"/>
              </a:lnSpc>
              <a:spcBef>
                <a:spcPts val="0"/>
              </a:spcBef>
              <a:spcAft>
                <a:spcPts val="0"/>
              </a:spcAft>
              <a:buClr>
                <a:srgbClr val="000000"/>
              </a:buClr>
              <a:buSzPts val="1800"/>
              <a:buChar char="●"/>
            </a:pPr>
            <a:r>
              <a:rPr lang="en-US">
                <a:solidFill>
                  <a:srgbClr val="000000"/>
                </a:solidFill>
              </a:rPr>
              <a:t>Evaluate against known users' features (Complete)</a:t>
            </a:r>
            <a:endParaRPr/>
          </a:p>
          <a:p>
            <a:pPr indent="0" lvl="0" marL="457200" rtl="0" algn="l">
              <a:spcBef>
                <a:spcPts val="0"/>
              </a:spcBef>
              <a:spcAft>
                <a:spcPts val="0"/>
              </a:spcAft>
              <a:buClr>
                <a:srgbClr val="000000"/>
              </a:buClr>
              <a:buSzPts val="1100"/>
              <a:buFont typeface="Arial"/>
              <a:buNone/>
            </a:pPr>
            <a:r>
              <a:t/>
            </a:r>
            <a:endParaRPr/>
          </a:p>
          <a:p>
            <a:pPr indent="-342900" lvl="0" marL="457200" rtl="0" algn="l">
              <a:spcBef>
                <a:spcPts val="0"/>
              </a:spcBef>
              <a:spcAft>
                <a:spcPts val="0"/>
              </a:spcAft>
              <a:buSzPts val="1800"/>
              <a:buChar char="●"/>
            </a:pPr>
            <a:r>
              <a:rPr lang="en-US"/>
              <a:t>Only consider largest face in image (Complete)</a:t>
            </a:r>
            <a:endParaRPr>
              <a:solidFill>
                <a:srgbClr val="000000"/>
              </a:solidFill>
            </a:endParaRPr>
          </a:p>
          <a:p>
            <a:pPr indent="0" lvl="0" marL="0" marR="0" rtl="0" algn="l">
              <a:lnSpc>
                <a:spcPct val="100000"/>
              </a:lnSpc>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343" name="Google Shape;343;p39"/>
          <p:cNvSpPr txBox="1"/>
          <p:nvPr>
            <p:ph type="title"/>
          </p:nvPr>
        </p:nvSpPr>
        <p:spPr>
          <a:xfrm>
            <a:off x="454050" y="362823"/>
            <a:ext cx="8235900" cy="102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sz="3600"/>
              <a:t>SOFTWARE DEVELOPMENT STATUS - IV</a:t>
            </a:r>
            <a:endParaRPr sz="3600"/>
          </a:p>
        </p:txBody>
      </p:sp>
      <p:pic>
        <p:nvPicPr>
          <p:cNvPr id="344" name="Google Shape;344;p39"/>
          <p:cNvPicPr preferRelativeResize="0"/>
          <p:nvPr/>
        </p:nvPicPr>
        <p:blipFill>
          <a:blip r:embed="rId3">
            <a:alphaModFix/>
          </a:blip>
          <a:stretch>
            <a:fillRect/>
          </a:stretch>
        </p:blipFill>
        <p:spPr>
          <a:xfrm>
            <a:off x="7055202" y="1253302"/>
            <a:ext cx="1239750" cy="1239750"/>
          </a:xfrm>
          <a:prstGeom prst="rect">
            <a:avLst/>
          </a:prstGeom>
          <a:noFill/>
          <a:ln>
            <a:noFill/>
          </a:ln>
        </p:spPr>
      </p:pic>
      <p:pic>
        <p:nvPicPr>
          <p:cNvPr id="345" name="Google Shape;345;p39"/>
          <p:cNvPicPr preferRelativeResize="0"/>
          <p:nvPr/>
        </p:nvPicPr>
        <p:blipFill>
          <a:blip r:embed="rId4">
            <a:alphaModFix/>
          </a:blip>
          <a:stretch>
            <a:fillRect/>
          </a:stretch>
        </p:blipFill>
        <p:spPr>
          <a:xfrm>
            <a:off x="2067950" y="4706075"/>
            <a:ext cx="1239750" cy="1239750"/>
          </a:xfrm>
          <a:prstGeom prst="rect">
            <a:avLst/>
          </a:prstGeom>
          <a:noFill/>
          <a:ln>
            <a:noFill/>
          </a:ln>
        </p:spPr>
      </p:pic>
      <p:pic>
        <p:nvPicPr>
          <p:cNvPr id="346" name="Google Shape;346;p39"/>
          <p:cNvPicPr preferRelativeResize="0"/>
          <p:nvPr/>
        </p:nvPicPr>
        <p:blipFill>
          <a:blip r:embed="rId5">
            <a:alphaModFix/>
          </a:blip>
          <a:stretch>
            <a:fillRect/>
          </a:stretch>
        </p:blipFill>
        <p:spPr>
          <a:xfrm>
            <a:off x="882649" y="4839474"/>
            <a:ext cx="972975" cy="972975"/>
          </a:xfrm>
          <a:prstGeom prst="rect">
            <a:avLst/>
          </a:prstGeom>
          <a:noFill/>
          <a:ln>
            <a:noFill/>
          </a:ln>
        </p:spPr>
      </p:pic>
      <p:sp>
        <p:nvSpPr>
          <p:cNvPr id="347" name="Google Shape;347;p39"/>
          <p:cNvSpPr txBox="1"/>
          <p:nvPr>
            <p:ph idx="2" type="body"/>
          </p:nvPr>
        </p:nvSpPr>
        <p:spPr>
          <a:xfrm>
            <a:off x="3520025" y="4792538"/>
            <a:ext cx="4778400" cy="16659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SzPts val="1800"/>
              <a:buChar char="●"/>
            </a:pPr>
            <a:r>
              <a:rPr lang="en-US"/>
              <a:t>Return JSON of percent registered user matches (Complete)</a:t>
            </a:r>
            <a:endParaRPr/>
          </a:p>
          <a:p>
            <a:pPr indent="-342900" lvl="1" marL="914400" marR="0" rtl="0" algn="l">
              <a:lnSpc>
                <a:spcPct val="100000"/>
              </a:lnSpc>
              <a:spcBef>
                <a:spcPts val="0"/>
              </a:spcBef>
              <a:spcAft>
                <a:spcPts val="0"/>
              </a:spcAft>
              <a:buClr>
                <a:srgbClr val="000000"/>
              </a:buClr>
              <a:buSzPts val="1800"/>
              <a:buChar char="○"/>
            </a:pPr>
            <a:r>
              <a:rPr lang="en-US"/>
              <a:t>Normalized per person</a:t>
            </a:r>
            <a:endParaRPr/>
          </a:p>
          <a:p>
            <a:pPr indent="0" lvl="0" marL="914400" marR="0" rtl="0" algn="l">
              <a:lnSpc>
                <a:spcPct val="100000"/>
              </a:lnSpc>
              <a:spcBef>
                <a:spcPts val="0"/>
              </a:spcBef>
              <a:spcAft>
                <a:spcPts val="0"/>
              </a:spcAft>
              <a:buNone/>
            </a:pPr>
            <a:r>
              <a:t/>
            </a:r>
            <a:endParaRPr/>
          </a:p>
          <a:p>
            <a:pPr indent="-342900" lvl="0" marL="457200" marR="0" rtl="0" algn="l">
              <a:lnSpc>
                <a:spcPct val="100000"/>
              </a:lnSpc>
              <a:spcBef>
                <a:spcPts val="0"/>
              </a:spcBef>
              <a:spcAft>
                <a:spcPts val="0"/>
              </a:spcAft>
              <a:buClr>
                <a:srgbClr val="000000"/>
              </a:buClr>
              <a:buSzPts val="1800"/>
              <a:buChar char="●"/>
            </a:pPr>
            <a:r>
              <a:rPr lang="en-US">
                <a:solidFill>
                  <a:srgbClr val="000000"/>
                </a:solidFill>
              </a:rPr>
              <a:t>Allow for new user registration (In Progress)</a:t>
            </a:r>
            <a:endParaRPr>
              <a:solidFill>
                <a:srgbClr val="000000"/>
              </a:solidFill>
            </a:endParaRPr>
          </a:p>
          <a:p>
            <a:pPr indent="-342900" lvl="1" marL="914400" marR="0" rtl="0" algn="l">
              <a:lnSpc>
                <a:spcPct val="100000"/>
              </a:lnSpc>
              <a:spcBef>
                <a:spcPts val="0"/>
              </a:spcBef>
              <a:spcAft>
                <a:spcPts val="0"/>
              </a:spcAft>
              <a:buClr>
                <a:srgbClr val="000000"/>
              </a:buClr>
              <a:buSzPts val="1800"/>
              <a:buChar char="○"/>
            </a:pPr>
            <a:r>
              <a:rPr lang="en-US">
                <a:solidFill>
                  <a:srgbClr val="000000"/>
                </a:solidFill>
              </a:rPr>
              <a:t>Currently separate python script</a:t>
            </a:r>
            <a:endParaRPr>
              <a:solidFill>
                <a:srgbClr val="000000"/>
              </a:solidFill>
            </a:endParaRPr>
          </a:p>
          <a:p>
            <a:pPr indent="0" lvl="0" marL="0" marR="0" rtl="0" algn="l">
              <a:lnSpc>
                <a:spcPct val="100000"/>
              </a:lnSpc>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pic>
        <p:nvPicPr>
          <p:cNvPr id="348" name="Google Shape;348;p39"/>
          <p:cNvPicPr preferRelativeResize="0"/>
          <p:nvPr/>
        </p:nvPicPr>
        <p:blipFill>
          <a:blip r:embed="rId6">
            <a:alphaModFix/>
          </a:blip>
          <a:stretch>
            <a:fillRect/>
          </a:stretch>
        </p:blipFill>
        <p:spPr>
          <a:xfrm>
            <a:off x="7055197" y="3552800"/>
            <a:ext cx="1239750" cy="1239750"/>
          </a:xfrm>
          <a:prstGeom prst="rect">
            <a:avLst/>
          </a:prstGeom>
          <a:noFill/>
          <a:ln>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3"/>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OUTLINE</a:t>
            </a:r>
            <a:endParaRPr/>
          </a:p>
        </p:txBody>
      </p:sp>
      <p:sp>
        <p:nvSpPr>
          <p:cNvPr id="109" name="Google Shape;109;p13"/>
          <p:cNvSpPr txBox="1"/>
          <p:nvPr>
            <p:ph idx="1" type="body"/>
          </p:nvPr>
        </p:nvSpPr>
        <p:spPr>
          <a:xfrm>
            <a:off x="457200" y="1000665"/>
            <a:ext cx="8235900" cy="493380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2200"/>
              <a:buFont typeface="Arial"/>
              <a:buChar char="•"/>
            </a:pPr>
            <a:r>
              <a:rPr lang="en-US" sz="2200">
                <a:latin typeface="Arial"/>
                <a:ea typeface="Arial"/>
                <a:cs typeface="Arial"/>
                <a:sym typeface="Arial"/>
              </a:rPr>
              <a:t>Project Overview</a:t>
            </a:r>
            <a:endParaRPr/>
          </a:p>
          <a:p>
            <a:pPr indent="-285750" lvl="0" marL="285750" rtl="0" algn="l">
              <a:spcBef>
                <a:spcPts val="0"/>
              </a:spcBef>
              <a:spcAft>
                <a:spcPts val="0"/>
              </a:spcAft>
              <a:buClr>
                <a:schemeClr val="dk1"/>
              </a:buClr>
              <a:buSzPts val="2200"/>
              <a:buFont typeface="Arial"/>
              <a:buChar char="•"/>
            </a:pPr>
            <a:r>
              <a:rPr lang="en-US" sz="2200"/>
              <a:t>Block Diagram</a:t>
            </a:r>
            <a:endParaRPr sz="2200"/>
          </a:p>
          <a:p>
            <a:pPr indent="-285750" lvl="0" marL="285750" rtl="0" algn="l">
              <a:spcBef>
                <a:spcPts val="440"/>
              </a:spcBef>
              <a:spcAft>
                <a:spcPts val="0"/>
              </a:spcAft>
              <a:buClr>
                <a:schemeClr val="dk1"/>
              </a:buClr>
              <a:buSzPts val="2200"/>
              <a:buFont typeface="Arial"/>
              <a:buChar char="•"/>
            </a:pPr>
            <a:r>
              <a:rPr lang="en-US" sz="2200">
                <a:latin typeface="Arial"/>
                <a:ea typeface="Arial"/>
                <a:cs typeface="Arial"/>
                <a:sym typeface="Arial"/>
              </a:rPr>
              <a:t>Major Components</a:t>
            </a:r>
            <a:endParaRPr/>
          </a:p>
          <a:p>
            <a:pPr indent="-285750" lvl="0" marL="285750" rtl="0" algn="l">
              <a:spcBef>
                <a:spcPts val="440"/>
              </a:spcBef>
              <a:spcAft>
                <a:spcPts val="0"/>
              </a:spcAft>
              <a:buClr>
                <a:schemeClr val="dk1"/>
              </a:buClr>
              <a:buSzPts val="2200"/>
              <a:buFont typeface="Arial"/>
              <a:buChar char="•"/>
            </a:pPr>
            <a:r>
              <a:rPr lang="en-US" sz="2200">
                <a:latin typeface="Arial"/>
                <a:ea typeface="Arial"/>
                <a:cs typeface="Arial"/>
                <a:sym typeface="Arial"/>
              </a:rPr>
              <a:t>Packaging Design</a:t>
            </a:r>
            <a:endParaRPr/>
          </a:p>
          <a:p>
            <a:pPr indent="-285750" lvl="0" marL="285750" rtl="0" algn="l">
              <a:spcBef>
                <a:spcPts val="440"/>
              </a:spcBef>
              <a:spcAft>
                <a:spcPts val="0"/>
              </a:spcAft>
              <a:buClr>
                <a:schemeClr val="dk1"/>
              </a:buClr>
              <a:buSzPts val="2200"/>
              <a:buFont typeface="Arial"/>
              <a:buChar char="•"/>
            </a:pPr>
            <a:r>
              <a:rPr lang="en-US" sz="2200">
                <a:latin typeface="Arial"/>
                <a:ea typeface="Arial"/>
                <a:cs typeface="Arial"/>
                <a:sym typeface="Arial"/>
              </a:rPr>
              <a:t>Electrical Schematic</a:t>
            </a:r>
            <a:endParaRPr/>
          </a:p>
          <a:p>
            <a:pPr indent="-285750" lvl="0" marL="285750" rtl="0" algn="l">
              <a:spcBef>
                <a:spcPts val="440"/>
              </a:spcBef>
              <a:spcAft>
                <a:spcPts val="0"/>
              </a:spcAft>
              <a:buClr>
                <a:schemeClr val="dk1"/>
              </a:buClr>
              <a:buSzPts val="2200"/>
              <a:buFont typeface="Arial"/>
              <a:buChar char="•"/>
            </a:pPr>
            <a:r>
              <a:rPr lang="en-US" sz="2200">
                <a:latin typeface="Arial"/>
                <a:ea typeface="Arial"/>
                <a:cs typeface="Arial"/>
                <a:sym typeface="Arial"/>
              </a:rPr>
              <a:t>PCB Layout</a:t>
            </a:r>
            <a:endParaRPr/>
          </a:p>
          <a:p>
            <a:pPr indent="-285750" lvl="0" marL="285750" rtl="0" algn="l">
              <a:spcBef>
                <a:spcPts val="440"/>
              </a:spcBef>
              <a:spcAft>
                <a:spcPts val="0"/>
              </a:spcAft>
              <a:buClr>
                <a:schemeClr val="dk1"/>
              </a:buClr>
              <a:buSzPts val="2200"/>
              <a:buFont typeface="Arial"/>
              <a:buChar char="•"/>
            </a:pPr>
            <a:r>
              <a:rPr lang="en-US" sz="2200">
                <a:latin typeface="Arial"/>
                <a:ea typeface="Arial"/>
                <a:cs typeface="Arial"/>
                <a:sym typeface="Arial"/>
              </a:rPr>
              <a:t>Prototyping Progress</a:t>
            </a:r>
            <a:endParaRPr/>
          </a:p>
          <a:p>
            <a:pPr indent="-285750" lvl="0" marL="285750" rtl="0" algn="l">
              <a:spcBef>
                <a:spcPts val="440"/>
              </a:spcBef>
              <a:spcAft>
                <a:spcPts val="0"/>
              </a:spcAft>
              <a:buClr>
                <a:schemeClr val="dk1"/>
              </a:buClr>
              <a:buSzPts val="2200"/>
              <a:buFont typeface="Arial"/>
              <a:buChar char="•"/>
            </a:pPr>
            <a:r>
              <a:rPr lang="en-US" sz="2200">
                <a:latin typeface="Arial"/>
                <a:ea typeface="Arial"/>
                <a:cs typeface="Arial"/>
                <a:sym typeface="Arial"/>
              </a:rPr>
              <a:t>Software Development Status</a:t>
            </a:r>
            <a:endParaRPr/>
          </a:p>
          <a:p>
            <a:pPr indent="-285750" lvl="0" marL="285750" rtl="0" algn="l">
              <a:spcBef>
                <a:spcPts val="440"/>
              </a:spcBef>
              <a:spcAft>
                <a:spcPts val="0"/>
              </a:spcAft>
              <a:buClr>
                <a:schemeClr val="dk1"/>
              </a:buClr>
              <a:buSzPts val="2200"/>
              <a:buFont typeface="Arial"/>
              <a:buChar char="•"/>
            </a:pPr>
            <a:r>
              <a:rPr lang="en-US" sz="2200">
                <a:latin typeface="Arial"/>
                <a:ea typeface="Arial"/>
                <a:cs typeface="Arial"/>
                <a:sym typeface="Arial"/>
              </a:rPr>
              <a:t>Project Timeline</a:t>
            </a:r>
            <a:endParaRPr/>
          </a:p>
          <a:p>
            <a:pPr indent="-285750" lvl="0" marL="285750" rtl="0" algn="l">
              <a:spcBef>
                <a:spcPts val="440"/>
              </a:spcBef>
              <a:spcAft>
                <a:spcPts val="0"/>
              </a:spcAft>
              <a:buClr>
                <a:schemeClr val="dk1"/>
              </a:buClr>
              <a:buSzPts val="2200"/>
              <a:buFont typeface="Arial"/>
              <a:buChar char="•"/>
            </a:pPr>
            <a:r>
              <a:rPr lang="en-US" sz="2200">
                <a:latin typeface="Arial"/>
                <a:ea typeface="Arial"/>
                <a:cs typeface="Arial"/>
                <a:sym typeface="Arial"/>
              </a:rPr>
              <a:t>Questions</a:t>
            </a:r>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0"/>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PROJECT TIMELINE</a:t>
            </a:r>
            <a:endParaRPr/>
          </a:p>
        </p:txBody>
      </p:sp>
      <p:sp>
        <p:nvSpPr>
          <p:cNvPr id="354" name="Google Shape;354;p40"/>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Gantt Chart</a:t>
            </a:r>
            <a:endParaRPr sz="2400"/>
          </a:p>
        </p:txBody>
      </p:sp>
      <p:pic>
        <p:nvPicPr>
          <p:cNvPr id="355" name="Google Shape;355;p40"/>
          <p:cNvPicPr preferRelativeResize="0"/>
          <p:nvPr/>
        </p:nvPicPr>
        <p:blipFill>
          <a:blip r:embed="rId3">
            <a:alphaModFix/>
          </a:blip>
          <a:stretch>
            <a:fillRect/>
          </a:stretch>
        </p:blipFill>
        <p:spPr>
          <a:xfrm>
            <a:off x="155575" y="2154955"/>
            <a:ext cx="8839198" cy="2942507"/>
          </a:xfrm>
          <a:prstGeom prst="rect">
            <a:avLst/>
          </a:prstGeom>
          <a:noFill/>
          <a:ln>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1"/>
          <p:cNvSpPr txBox="1"/>
          <p:nvPr>
            <p:ph idx="4294967295" type="title"/>
          </p:nvPr>
        </p:nvSpPr>
        <p:spPr>
          <a:xfrm>
            <a:off x="908050" y="315913"/>
            <a:ext cx="8235950" cy="7477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3D PRINTING</a:t>
            </a:r>
            <a:endParaRPr/>
          </a:p>
        </p:txBody>
      </p:sp>
      <p:sp>
        <p:nvSpPr>
          <p:cNvPr id="361" name="Google Shape;361;p41"/>
          <p:cNvSpPr txBox="1"/>
          <p:nvPr>
            <p:ph idx="4294967295" type="body"/>
          </p:nvPr>
        </p:nvSpPr>
        <p:spPr>
          <a:xfrm>
            <a:off x="882650" y="2734574"/>
            <a:ext cx="7346950" cy="873363"/>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800"/>
              <a:buFont typeface="Arial"/>
              <a:buNone/>
            </a:pPr>
            <a:r>
              <a:rPr lang="en-US" sz="4800">
                <a:latin typeface="Arial"/>
                <a:ea typeface="Arial"/>
                <a:cs typeface="Arial"/>
                <a:sym typeface="Arial"/>
              </a:rPr>
              <a:t>Questions?</a:t>
            </a:r>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4"/>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PROJECT OVERVIEW</a:t>
            </a:r>
            <a:endParaRPr/>
          </a:p>
        </p:txBody>
      </p:sp>
      <p:sp>
        <p:nvSpPr>
          <p:cNvPr id="115" name="Google Shape;115;p14"/>
          <p:cNvSpPr txBox="1"/>
          <p:nvPr>
            <p:ph idx="2" type="body"/>
          </p:nvPr>
        </p:nvSpPr>
        <p:spPr>
          <a:xfrm>
            <a:off x="457200" y="1276707"/>
            <a:ext cx="8235900" cy="988800"/>
          </a:xfrm>
          <a:prstGeom prst="rect">
            <a:avLst/>
          </a:prstGeom>
          <a:noFill/>
          <a:ln>
            <a:noFill/>
          </a:ln>
        </p:spPr>
        <p:txBody>
          <a:bodyPr anchorCtr="0" anchor="t" bIns="45700" lIns="91425" spcFirstLastPara="1" rIns="91425" wrap="square" tIns="45700">
            <a:noAutofit/>
          </a:bodyPr>
          <a:lstStyle/>
          <a:p>
            <a:pPr indent="-260350" lvl="0" marL="285750" rtl="0" algn="l">
              <a:spcBef>
                <a:spcPts val="0"/>
              </a:spcBef>
              <a:spcAft>
                <a:spcPts val="0"/>
              </a:spcAft>
              <a:buClr>
                <a:srgbClr val="000000"/>
              </a:buClr>
              <a:buSzPts val="1800"/>
              <a:buFont typeface="Arial"/>
              <a:buChar char="•"/>
            </a:pPr>
            <a:r>
              <a:rPr lang="en-US" sz="1800">
                <a:solidFill>
                  <a:srgbClr val="000000"/>
                </a:solidFill>
              </a:rPr>
              <a:t>The Guard DAWG System is a door mounted system using facial recognition to grant access to registered users, with an alternate keypad bypass for convenience, </a:t>
            </a:r>
            <a:r>
              <a:rPr lang="en-US" sz="1800"/>
              <a:t>if needed</a:t>
            </a:r>
            <a:endParaRPr sz="1800">
              <a:solidFill>
                <a:srgbClr val="000000"/>
              </a:solidFill>
            </a:endParaRPr>
          </a:p>
        </p:txBody>
      </p:sp>
      <p:pic>
        <p:nvPicPr>
          <p:cNvPr id="116" name="Google Shape;116;p14"/>
          <p:cNvPicPr preferRelativeResize="0"/>
          <p:nvPr/>
        </p:nvPicPr>
        <p:blipFill rotWithShape="1">
          <a:blip r:embed="rId3">
            <a:alphaModFix/>
          </a:blip>
          <a:srcRect b="3580" l="37214" r="39099" t="3422"/>
          <a:stretch/>
        </p:blipFill>
        <p:spPr>
          <a:xfrm>
            <a:off x="2122725" y="2394838"/>
            <a:ext cx="1653275" cy="3517451"/>
          </a:xfrm>
          <a:prstGeom prst="rect">
            <a:avLst/>
          </a:prstGeom>
          <a:noFill/>
          <a:ln>
            <a:noFill/>
          </a:ln>
        </p:spPr>
      </p:pic>
      <p:pic>
        <p:nvPicPr>
          <p:cNvPr id="117" name="Google Shape;117;p14"/>
          <p:cNvPicPr preferRelativeResize="0"/>
          <p:nvPr/>
        </p:nvPicPr>
        <p:blipFill rotWithShape="1">
          <a:blip r:embed="rId4">
            <a:alphaModFix/>
          </a:blip>
          <a:srcRect b="6911" l="33133" r="34994" t="14902"/>
          <a:stretch/>
        </p:blipFill>
        <p:spPr>
          <a:xfrm>
            <a:off x="5245549" y="2801410"/>
            <a:ext cx="2034300" cy="2704324"/>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5"/>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PROJECT OVERVIEW</a:t>
            </a:r>
            <a:endParaRPr/>
          </a:p>
        </p:txBody>
      </p:sp>
      <p:sp>
        <p:nvSpPr>
          <p:cNvPr id="123" name="Google Shape;123;p15"/>
          <p:cNvSpPr txBox="1"/>
          <p:nvPr>
            <p:ph idx="2" type="body"/>
          </p:nvPr>
        </p:nvSpPr>
        <p:spPr>
          <a:xfrm>
            <a:off x="457200" y="1319800"/>
            <a:ext cx="8235900" cy="683400"/>
          </a:xfrm>
          <a:prstGeom prst="rect">
            <a:avLst/>
          </a:prstGeom>
          <a:noFill/>
          <a:ln>
            <a:noFill/>
          </a:ln>
        </p:spPr>
        <p:txBody>
          <a:bodyPr anchorCtr="0" anchor="t" bIns="45700" lIns="91425" spcFirstLastPara="1" rIns="91425" wrap="square" tIns="45700">
            <a:noAutofit/>
          </a:bodyPr>
          <a:lstStyle/>
          <a:p>
            <a:pPr indent="-260350" lvl="0" marL="285750" rtl="0" algn="l">
              <a:spcBef>
                <a:spcPts val="0"/>
              </a:spcBef>
              <a:spcAft>
                <a:spcPts val="0"/>
              </a:spcAft>
              <a:buClr>
                <a:srgbClr val="000000"/>
              </a:buClr>
              <a:buSzPts val="1800"/>
              <a:buFont typeface="Arial"/>
              <a:buChar char="•"/>
            </a:pPr>
            <a:r>
              <a:rPr lang="en-US" sz="1800">
                <a:solidFill>
                  <a:srgbClr val="000000"/>
                </a:solidFill>
              </a:rPr>
              <a:t>Similar door mounted systems do not use facial recognition, usually allowing homeowners to see and talk to visitors only</a:t>
            </a:r>
            <a:endParaRPr sz="1800">
              <a:solidFill>
                <a:srgbClr val="000000"/>
              </a:solidFill>
            </a:endParaRPr>
          </a:p>
        </p:txBody>
      </p:sp>
      <p:pic>
        <p:nvPicPr>
          <p:cNvPr id="124" name="Google Shape;124;p15"/>
          <p:cNvPicPr preferRelativeResize="0"/>
          <p:nvPr/>
        </p:nvPicPr>
        <p:blipFill rotWithShape="1">
          <a:blip r:embed="rId3">
            <a:alphaModFix/>
          </a:blip>
          <a:srcRect b="3040" l="38526" r="39066" t="3115"/>
          <a:stretch/>
        </p:blipFill>
        <p:spPr>
          <a:xfrm>
            <a:off x="6275350" y="2003200"/>
            <a:ext cx="1902552" cy="4317326"/>
          </a:xfrm>
          <a:prstGeom prst="rect">
            <a:avLst/>
          </a:prstGeom>
          <a:noFill/>
          <a:ln>
            <a:noFill/>
          </a:ln>
        </p:spPr>
      </p:pic>
      <p:sp>
        <p:nvSpPr>
          <p:cNvPr id="125" name="Google Shape;125;p15"/>
          <p:cNvSpPr txBox="1"/>
          <p:nvPr>
            <p:ph idx="2" type="body"/>
          </p:nvPr>
        </p:nvSpPr>
        <p:spPr>
          <a:xfrm>
            <a:off x="457200" y="2003200"/>
            <a:ext cx="4935300" cy="956700"/>
          </a:xfrm>
          <a:prstGeom prst="rect">
            <a:avLst/>
          </a:prstGeom>
          <a:noFill/>
          <a:ln>
            <a:noFill/>
          </a:ln>
        </p:spPr>
        <p:txBody>
          <a:bodyPr anchorCtr="0" anchor="t" bIns="45700" lIns="91425" spcFirstLastPara="1" rIns="91425" wrap="square" tIns="45700">
            <a:noAutofit/>
          </a:bodyPr>
          <a:lstStyle/>
          <a:p>
            <a:pPr indent="-260350" lvl="0" marL="285750" rtl="0" algn="l">
              <a:spcBef>
                <a:spcPts val="0"/>
              </a:spcBef>
              <a:spcAft>
                <a:spcPts val="0"/>
              </a:spcAft>
              <a:buClr>
                <a:srgbClr val="000000"/>
              </a:buClr>
              <a:buSzPts val="1800"/>
              <a:buFont typeface="Arial"/>
              <a:buChar char="•"/>
            </a:pPr>
            <a:r>
              <a:rPr lang="en-US" sz="1800">
                <a:solidFill>
                  <a:srgbClr val="000000"/>
                </a:solidFill>
              </a:rPr>
              <a:t>The Guard DAWG system also has the flexibility to be implemented in across commercial and residential properties</a:t>
            </a:r>
            <a:endParaRPr sz="1800">
              <a:solidFill>
                <a:srgbClr val="000000"/>
              </a:solidFill>
            </a:endParaRPr>
          </a:p>
        </p:txBody>
      </p:sp>
      <p:pic>
        <p:nvPicPr>
          <p:cNvPr id="126" name="Google Shape;126;p15"/>
          <p:cNvPicPr preferRelativeResize="0"/>
          <p:nvPr/>
        </p:nvPicPr>
        <p:blipFill rotWithShape="1">
          <a:blip r:embed="rId4">
            <a:alphaModFix/>
          </a:blip>
          <a:srcRect b="0" l="16853" r="0" t="27891"/>
          <a:stretch/>
        </p:blipFill>
        <p:spPr>
          <a:xfrm>
            <a:off x="810975" y="3326975"/>
            <a:ext cx="4795175" cy="2253324"/>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6"/>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PSSCS</a:t>
            </a:r>
            <a:endParaRPr/>
          </a:p>
        </p:txBody>
      </p:sp>
      <p:sp>
        <p:nvSpPr>
          <p:cNvPr id="132" name="Google Shape;132;p16"/>
          <p:cNvSpPr txBox="1"/>
          <p:nvPr>
            <p:ph idx="2" type="body"/>
          </p:nvPr>
        </p:nvSpPr>
        <p:spPr>
          <a:xfrm>
            <a:off x="457200" y="1276700"/>
            <a:ext cx="8686800" cy="47007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lang="en-US" sz="1900">
                <a:solidFill>
                  <a:srgbClr val="FFFFFF"/>
                </a:solidFill>
              </a:rPr>
              <a:t>PSSCs</a:t>
            </a:r>
            <a:endParaRPr sz="1900">
              <a:solidFill>
                <a:srgbClr val="FFFFFF"/>
              </a:solidFill>
            </a:endParaRPr>
          </a:p>
          <a:p>
            <a:pPr indent="-355600" lvl="0" marL="457200" rtl="0" algn="l">
              <a:lnSpc>
                <a:spcPct val="115000"/>
              </a:lnSpc>
              <a:spcBef>
                <a:spcPts val="200"/>
              </a:spcBef>
              <a:spcAft>
                <a:spcPts val="0"/>
              </a:spcAft>
              <a:buClr>
                <a:srgbClr val="000000"/>
              </a:buClr>
              <a:buSzPts val="2000"/>
              <a:buAutoNum type="arabicPeriod"/>
            </a:pPr>
            <a:r>
              <a:rPr b="1" lang="en-US" sz="2000">
                <a:solidFill>
                  <a:srgbClr val="000000"/>
                </a:solidFill>
              </a:rPr>
              <a:t>An ability to read video frames from an embedded camera at 4 frames per second.</a:t>
            </a:r>
            <a:endParaRPr b="1" sz="2000">
              <a:solidFill>
                <a:srgbClr val="000000"/>
              </a:solidFill>
            </a:endParaRPr>
          </a:p>
          <a:p>
            <a:pPr indent="-355600" lvl="0" marL="457200" rtl="0" algn="l">
              <a:lnSpc>
                <a:spcPct val="115000"/>
              </a:lnSpc>
              <a:spcBef>
                <a:spcPts val="0"/>
              </a:spcBef>
              <a:spcAft>
                <a:spcPts val="0"/>
              </a:spcAft>
              <a:buClr>
                <a:srgbClr val="000000"/>
              </a:buClr>
              <a:buSzPts val="2000"/>
              <a:buAutoNum type="arabicPeriod"/>
            </a:pPr>
            <a:r>
              <a:rPr b="1" lang="en-US" sz="2000">
                <a:solidFill>
                  <a:srgbClr val="000000"/>
                </a:solidFill>
              </a:rPr>
              <a:t>An ability to receive a password from a numeric keypad.</a:t>
            </a:r>
            <a:endParaRPr b="1" sz="2000">
              <a:solidFill>
                <a:srgbClr val="000000"/>
              </a:solidFill>
            </a:endParaRPr>
          </a:p>
          <a:p>
            <a:pPr indent="-355600" lvl="0" marL="457200" rtl="0" algn="l">
              <a:lnSpc>
                <a:spcPct val="115000"/>
              </a:lnSpc>
              <a:spcBef>
                <a:spcPts val="0"/>
              </a:spcBef>
              <a:spcAft>
                <a:spcPts val="0"/>
              </a:spcAft>
              <a:buClr>
                <a:srgbClr val="000000"/>
              </a:buClr>
              <a:buSzPts val="2000"/>
              <a:buAutoNum type="arabicPeriod"/>
            </a:pPr>
            <a:r>
              <a:rPr b="1" lang="en-US" sz="2000">
                <a:solidFill>
                  <a:srgbClr val="000000"/>
                </a:solidFill>
              </a:rPr>
              <a:t>An ability to communicate through UART to receive user verification.</a:t>
            </a:r>
            <a:endParaRPr b="1" sz="2000">
              <a:solidFill>
                <a:srgbClr val="000000"/>
              </a:solidFill>
            </a:endParaRPr>
          </a:p>
          <a:p>
            <a:pPr indent="-355600" lvl="0" marL="457200" rtl="0" algn="l">
              <a:lnSpc>
                <a:spcPct val="115000"/>
              </a:lnSpc>
              <a:spcBef>
                <a:spcPts val="0"/>
              </a:spcBef>
              <a:spcAft>
                <a:spcPts val="0"/>
              </a:spcAft>
              <a:buClr>
                <a:srgbClr val="000000"/>
              </a:buClr>
              <a:buSzPts val="2000"/>
              <a:buAutoNum type="arabicPeriod"/>
            </a:pPr>
            <a:r>
              <a:rPr b="1" lang="en-US" sz="2000">
                <a:solidFill>
                  <a:srgbClr val="000000"/>
                </a:solidFill>
              </a:rPr>
              <a:t>An ability to interface with a motor driver IC.</a:t>
            </a:r>
            <a:endParaRPr b="1" sz="2000">
              <a:solidFill>
                <a:srgbClr val="000000"/>
              </a:solidFill>
            </a:endParaRPr>
          </a:p>
          <a:p>
            <a:pPr indent="-355600" lvl="0" marL="457200" rtl="0" algn="l">
              <a:lnSpc>
                <a:spcPct val="115000"/>
              </a:lnSpc>
              <a:spcBef>
                <a:spcPts val="0"/>
              </a:spcBef>
              <a:spcAft>
                <a:spcPts val="0"/>
              </a:spcAft>
              <a:buClr>
                <a:srgbClr val="000000"/>
              </a:buClr>
              <a:buSzPts val="2000"/>
              <a:buAutoNum type="arabicPeriod"/>
            </a:pPr>
            <a:r>
              <a:rPr b="1" lang="en-US" sz="2000">
                <a:solidFill>
                  <a:srgbClr val="000000"/>
                </a:solidFill>
              </a:rPr>
              <a:t>An ability to process image data to recognize a registered face.</a:t>
            </a:r>
            <a:endParaRPr b="1" sz="2000">
              <a:solidFill>
                <a:srgbClr val="000000"/>
              </a:solidFill>
            </a:endParaRPr>
          </a:p>
          <a:p>
            <a:pPr indent="0" lvl="0" marL="0" rtl="0" algn="l">
              <a:spcBef>
                <a:spcPts val="2400"/>
              </a:spcBef>
              <a:spcAft>
                <a:spcPts val="0"/>
              </a:spcAft>
              <a:buNone/>
            </a:pPr>
            <a:r>
              <a:t/>
            </a:r>
            <a:endParaRPr sz="2200">
              <a:solidFill>
                <a:srgbClr val="000000"/>
              </a:solidFil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7"/>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BLOCK DIAGRAM</a:t>
            </a:r>
            <a:endParaRPr/>
          </a:p>
        </p:txBody>
      </p:sp>
      <p:sp>
        <p:nvSpPr>
          <p:cNvPr id="138" name="Google Shape;138;p17"/>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The Guard DAWG System</a:t>
            </a:r>
            <a:endParaRPr sz="2400"/>
          </a:p>
        </p:txBody>
      </p:sp>
      <p:pic>
        <p:nvPicPr>
          <p:cNvPr id="139" name="Google Shape;139;p17"/>
          <p:cNvPicPr preferRelativeResize="0"/>
          <p:nvPr/>
        </p:nvPicPr>
        <p:blipFill>
          <a:blip r:embed="rId3">
            <a:alphaModFix/>
          </a:blip>
          <a:stretch>
            <a:fillRect/>
          </a:stretch>
        </p:blipFill>
        <p:spPr>
          <a:xfrm>
            <a:off x="537450" y="1111650"/>
            <a:ext cx="7742124" cy="4949576"/>
          </a:xfrm>
          <a:prstGeom prst="rect">
            <a:avLst/>
          </a:prstGeom>
          <a:noFill/>
          <a:ln>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8"/>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MAJOR COMPONENTS</a:t>
            </a:r>
            <a:endParaRPr/>
          </a:p>
        </p:txBody>
      </p:sp>
      <p:sp>
        <p:nvSpPr>
          <p:cNvPr id="145" name="Google Shape;145;p18"/>
          <p:cNvSpPr txBox="1"/>
          <p:nvPr>
            <p:ph idx="2" type="body"/>
          </p:nvPr>
        </p:nvSpPr>
        <p:spPr>
          <a:xfrm>
            <a:off x="457200" y="1288334"/>
            <a:ext cx="8229600" cy="53070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Clr>
                <a:srgbClr val="000000"/>
              </a:buClr>
              <a:buSzPts val="1800"/>
              <a:buChar char="●"/>
            </a:pPr>
            <a:r>
              <a:rPr b="1" lang="en-US" sz="1800">
                <a:solidFill>
                  <a:srgbClr val="000000"/>
                </a:solidFill>
              </a:rPr>
              <a:t>MSP432P401R Microcontroller:</a:t>
            </a:r>
            <a:endParaRPr sz="1800">
              <a:solidFill>
                <a:srgbClr val="000000"/>
              </a:solidFill>
            </a:endParaRPr>
          </a:p>
          <a:p>
            <a:pPr indent="-330200" lvl="1" marL="914400" rtl="0" algn="l">
              <a:spcBef>
                <a:spcPts val="0"/>
              </a:spcBef>
              <a:spcAft>
                <a:spcPts val="0"/>
              </a:spcAft>
              <a:buClr>
                <a:srgbClr val="000000"/>
              </a:buClr>
              <a:buSzPts val="1600"/>
              <a:buChar char="○"/>
            </a:pPr>
            <a:r>
              <a:rPr lang="en-US">
                <a:solidFill>
                  <a:srgbClr val="000000"/>
                </a:solidFill>
              </a:rPr>
              <a:t>Low power microcontroller with clock speeds up to 48Mhz</a:t>
            </a:r>
            <a:endParaRPr>
              <a:solidFill>
                <a:srgbClr val="000000"/>
              </a:solidFill>
            </a:endParaRPr>
          </a:p>
          <a:p>
            <a:pPr indent="-330200" lvl="1" marL="914400" rtl="0" algn="l">
              <a:spcBef>
                <a:spcPts val="0"/>
              </a:spcBef>
              <a:spcAft>
                <a:spcPts val="0"/>
              </a:spcAft>
              <a:buClr>
                <a:srgbClr val="000000"/>
              </a:buClr>
              <a:buSzPts val="1600"/>
              <a:buChar char="○"/>
            </a:pPr>
            <a:r>
              <a:rPr lang="en-US">
                <a:solidFill>
                  <a:srgbClr val="000000"/>
                </a:solidFill>
              </a:rPr>
              <a:t>Operating voltage between 1.62V to 3.7V</a:t>
            </a:r>
            <a:endParaRPr>
              <a:solidFill>
                <a:srgbClr val="000000"/>
              </a:solidFill>
            </a:endParaRPr>
          </a:p>
          <a:p>
            <a:pPr indent="-330200" lvl="1" marL="914400" rtl="0" algn="l">
              <a:spcBef>
                <a:spcPts val="0"/>
              </a:spcBef>
              <a:spcAft>
                <a:spcPts val="0"/>
              </a:spcAft>
              <a:buClr>
                <a:srgbClr val="000000"/>
              </a:buClr>
              <a:buSzPts val="1600"/>
              <a:buChar char="○"/>
            </a:pPr>
            <a:r>
              <a:rPr lang="en-US"/>
              <a:t>48 </a:t>
            </a:r>
            <a:r>
              <a:rPr lang="en-US">
                <a:solidFill>
                  <a:srgbClr val="000000"/>
                </a:solidFill>
              </a:rPr>
              <a:t>GPIO pins and standard bus protocol support for the requirements of the project, namely UART</a:t>
            </a:r>
            <a:endParaRPr>
              <a:solidFill>
                <a:srgbClr val="000000"/>
              </a:solidFill>
            </a:endParaRPr>
          </a:p>
          <a:p>
            <a:pPr indent="0" lvl="0" marL="914400" rtl="0" algn="l">
              <a:spcBef>
                <a:spcPts val="0"/>
              </a:spcBef>
              <a:spcAft>
                <a:spcPts val="0"/>
              </a:spcAft>
              <a:buNone/>
            </a:pPr>
            <a:r>
              <a:t/>
            </a:r>
            <a:endParaRPr sz="1200">
              <a:solidFill>
                <a:srgbClr val="000000"/>
              </a:solidFill>
            </a:endParaRPr>
          </a:p>
          <a:p>
            <a:pPr indent="-342900" lvl="0" marL="457200" rtl="0" algn="l">
              <a:spcBef>
                <a:spcPts val="0"/>
              </a:spcBef>
              <a:spcAft>
                <a:spcPts val="0"/>
              </a:spcAft>
              <a:buClr>
                <a:srgbClr val="000000"/>
              </a:buClr>
              <a:buSzPts val="1800"/>
              <a:buChar char="●"/>
            </a:pPr>
            <a:r>
              <a:rPr b="1" lang="en-US" sz="1800">
                <a:solidFill>
                  <a:srgbClr val="000000"/>
                </a:solidFill>
              </a:rPr>
              <a:t>Raspberry Pi Model 3 B+:</a:t>
            </a:r>
            <a:r>
              <a:rPr lang="en-US" sz="1800">
                <a:solidFill>
                  <a:srgbClr val="000000"/>
                </a:solidFill>
              </a:rPr>
              <a:t> </a:t>
            </a:r>
            <a:endParaRPr sz="1800">
              <a:solidFill>
                <a:srgbClr val="000000"/>
              </a:solidFill>
            </a:endParaRPr>
          </a:p>
          <a:p>
            <a:pPr indent="-330200" lvl="1" marL="914400" marR="0" rtl="0" algn="l">
              <a:lnSpc>
                <a:spcPct val="100000"/>
              </a:lnSpc>
              <a:spcBef>
                <a:spcPts val="0"/>
              </a:spcBef>
              <a:spcAft>
                <a:spcPts val="0"/>
              </a:spcAft>
              <a:buClr>
                <a:srgbClr val="000000"/>
              </a:buClr>
              <a:buSzPts val="1600"/>
              <a:buChar char="○"/>
            </a:pPr>
            <a:r>
              <a:rPr lang="en-US" sz="1800">
                <a:solidFill>
                  <a:srgbClr val="000000"/>
                </a:solidFill>
              </a:rPr>
              <a:t>sin</a:t>
            </a:r>
            <a:r>
              <a:rPr lang="en-US">
                <a:solidFill>
                  <a:srgbClr val="000000"/>
                </a:solidFill>
              </a:rPr>
              <a:t>gle board computer with a 4 core CPU running up to 1.2GHz</a:t>
            </a:r>
            <a:endParaRPr>
              <a:solidFill>
                <a:srgbClr val="000000"/>
              </a:solidFill>
            </a:endParaRPr>
          </a:p>
          <a:p>
            <a:pPr indent="-330200" lvl="1" marL="914400" marR="0" rtl="0" algn="l">
              <a:lnSpc>
                <a:spcPct val="100000"/>
              </a:lnSpc>
              <a:spcBef>
                <a:spcPts val="0"/>
              </a:spcBef>
              <a:spcAft>
                <a:spcPts val="0"/>
              </a:spcAft>
              <a:buClr>
                <a:srgbClr val="000000"/>
              </a:buClr>
              <a:buSzPts val="1600"/>
              <a:buChar char="○"/>
            </a:pPr>
            <a:r>
              <a:rPr lang="en-US">
                <a:solidFill>
                  <a:srgbClr val="000000"/>
                </a:solidFill>
              </a:rPr>
              <a:t>1Gb of Ram, 5.1V @ 2.5A operating voltage</a:t>
            </a:r>
            <a:endParaRPr>
              <a:solidFill>
                <a:srgbClr val="000000"/>
              </a:solidFill>
            </a:endParaRPr>
          </a:p>
          <a:p>
            <a:pPr indent="-330200" lvl="1" marL="914400" marR="0" rtl="0" algn="l">
              <a:lnSpc>
                <a:spcPct val="100000"/>
              </a:lnSpc>
              <a:spcBef>
                <a:spcPts val="0"/>
              </a:spcBef>
              <a:spcAft>
                <a:spcPts val="0"/>
              </a:spcAft>
              <a:buClr>
                <a:srgbClr val="000000"/>
              </a:buClr>
              <a:buSzPts val="1600"/>
              <a:buChar char="○"/>
            </a:pPr>
            <a:r>
              <a:rPr lang="en-US">
                <a:solidFill>
                  <a:srgbClr val="000000"/>
                </a:solidFill>
              </a:rPr>
              <a:t>Wifi and bluetooth functionality built-in, large development community online</a:t>
            </a:r>
            <a:endParaRPr>
              <a:solidFill>
                <a:srgbClr val="000000"/>
              </a:solidFill>
            </a:endParaRPr>
          </a:p>
          <a:p>
            <a:pPr indent="-330200" lvl="1" marL="914400" marR="0" rtl="0" algn="l">
              <a:lnSpc>
                <a:spcPct val="100000"/>
              </a:lnSpc>
              <a:spcBef>
                <a:spcPts val="0"/>
              </a:spcBef>
              <a:spcAft>
                <a:spcPts val="0"/>
              </a:spcAft>
              <a:buClr>
                <a:srgbClr val="000000"/>
              </a:buClr>
              <a:buSzPts val="1600"/>
              <a:buChar char="○"/>
            </a:pPr>
            <a:r>
              <a:rPr lang="en-US">
                <a:solidFill>
                  <a:srgbClr val="000000"/>
                </a:solidFill>
              </a:rPr>
              <a:t>Used to stream to a remote server and talk over Bluetooth </a:t>
            </a:r>
            <a:r>
              <a:rPr lang="en-US">
                <a:solidFill>
                  <a:srgbClr val="000000"/>
                </a:solidFill>
              </a:rPr>
              <a:t>with</a:t>
            </a:r>
            <a:r>
              <a:rPr lang="en-US">
                <a:solidFill>
                  <a:srgbClr val="000000"/>
                </a:solidFill>
              </a:rPr>
              <a:t> the MSP432</a:t>
            </a:r>
            <a:endParaRPr>
              <a:solidFill>
                <a:srgbClr val="000000"/>
              </a:solidFill>
            </a:endParaRPr>
          </a:p>
          <a:p>
            <a:pPr indent="0" lvl="0" marL="914400" marR="0" rtl="0" algn="l">
              <a:lnSpc>
                <a:spcPct val="100000"/>
              </a:lnSpc>
              <a:spcBef>
                <a:spcPts val="0"/>
              </a:spcBef>
              <a:spcAft>
                <a:spcPts val="0"/>
              </a:spcAft>
              <a:buNone/>
            </a:pPr>
            <a:r>
              <a:t/>
            </a:r>
            <a:endParaRPr sz="1200">
              <a:solidFill>
                <a:srgbClr val="000000"/>
              </a:solidFill>
            </a:endParaRPr>
          </a:p>
          <a:p>
            <a:pPr indent="-342900" lvl="0" marL="457200" rtl="0" algn="l">
              <a:spcBef>
                <a:spcPts val="0"/>
              </a:spcBef>
              <a:spcAft>
                <a:spcPts val="0"/>
              </a:spcAft>
              <a:buClr>
                <a:srgbClr val="000000"/>
              </a:buClr>
              <a:buSzPts val="1800"/>
              <a:buChar char="●"/>
            </a:pPr>
            <a:r>
              <a:rPr b="1" lang="en-US" sz="1800">
                <a:solidFill>
                  <a:srgbClr val="000000"/>
                </a:solidFill>
              </a:rPr>
              <a:t>HC-05 Bluetooth Module:</a:t>
            </a:r>
            <a:endParaRPr b="1" sz="1800">
              <a:solidFill>
                <a:srgbClr val="000000"/>
              </a:solidFill>
            </a:endParaRPr>
          </a:p>
          <a:p>
            <a:pPr indent="-330200" lvl="1" marL="914400" marR="0" rtl="0" algn="l">
              <a:lnSpc>
                <a:spcPct val="100000"/>
              </a:lnSpc>
              <a:spcBef>
                <a:spcPts val="0"/>
              </a:spcBef>
              <a:spcAft>
                <a:spcPts val="0"/>
              </a:spcAft>
              <a:buClr>
                <a:srgbClr val="000000"/>
              </a:buClr>
              <a:buSzPts val="1600"/>
              <a:buChar char="○"/>
            </a:pPr>
            <a:r>
              <a:rPr lang="en-US"/>
              <a:t>UART Bluetooth 2.0</a:t>
            </a:r>
            <a:r>
              <a:rPr lang="en-US">
                <a:solidFill>
                  <a:srgbClr val="000000"/>
                </a:solidFill>
              </a:rPr>
              <a:t> module, used in slave mode</a:t>
            </a:r>
            <a:endParaRPr>
              <a:solidFill>
                <a:srgbClr val="000000"/>
              </a:solidFill>
            </a:endParaRPr>
          </a:p>
          <a:p>
            <a:pPr indent="0" lvl="0" marL="914400" marR="0" rtl="0" algn="l">
              <a:lnSpc>
                <a:spcPct val="100000"/>
              </a:lnSpc>
              <a:spcBef>
                <a:spcPts val="0"/>
              </a:spcBef>
              <a:spcAft>
                <a:spcPts val="0"/>
              </a:spcAft>
              <a:buNone/>
            </a:pPr>
            <a:r>
              <a:t/>
            </a:r>
            <a:endParaRPr sz="1200">
              <a:solidFill>
                <a:srgbClr val="000000"/>
              </a:solidFill>
            </a:endParaRPr>
          </a:p>
          <a:p>
            <a:pPr indent="-342900" lvl="0" marL="457200" rtl="0" algn="l">
              <a:spcBef>
                <a:spcPts val="0"/>
              </a:spcBef>
              <a:spcAft>
                <a:spcPts val="0"/>
              </a:spcAft>
              <a:buClr>
                <a:srgbClr val="000000"/>
              </a:buClr>
              <a:buSzPts val="1800"/>
              <a:buChar char="●"/>
            </a:pPr>
            <a:r>
              <a:rPr b="1" lang="en-US" sz="1800">
                <a:solidFill>
                  <a:srgbClr val="000000"/>
                </a:solidFill>
              </a:rPr>
              <a:t>Von Duprin 98/99 </a:t>
            </a:r>
            <a:r>
              <a:rPr b="1" lang="en-US" sz="1800">
                <a:solidFill>
                  <a:srgbClr val="000000"/>
                </a:solidFill>
              </a:rPr>
              <a:t>push bar, model QEL</a:t>
            </a:r>
            <a:r>
              <a:rPr b="1" lang="en-US" sz="1800">
                <a:solidFill>
                  <a:srgbClr val="000000"/>
                </a:solidFill>
              </a:rPr>
              <a:t>:</a:t>
            </a:r>
            <a:endParaRPr sz="1800">
              <a:solidFill>
                <a:srgbClr val="000000"/>
              </a:solidFill>
            </a:endParaRPr>
          </a:p>
          <a:p>
            <a:pPr indent="-330200" lvl="1" marL="914400" marR="0" rtl="0" algn="l">
              <a:lnSpc>
                <a:spcPct val="100000"/>
              </a:lnSpc>
              <a:spcBef>
                <a:spcPts val="0"/>
              </a:spcBef>
              <a:spcAft>
                <a:spcPts val="0"/>
              </a:spcAft>
              <a:buClr>
                <a:srgbClr val="000000"/>
              </a:buClr>
              <a:buSzPts val="1600"/>
              <a:buChar char="○"/>
            </a:pPr>
            <a:r>
              <a:rPr lang="en-US">
                <a:solidFill>
                  <a:srgbClr val="000000"/>
                </a:solidFill>
              </a:rPr>
              <a:t>Provides a simple electrical interface</a:t>
            </a:r>
            <a:endParaRPr>
              <a:solidFill>
                <a:srgbClr val="000000"/>
              </a:solidFill>
            </a:endParaRPr>
          </a:p>
          <a:p>
            <a:pPr indent="-330200" lvl="1" marL="914400" marR="0" rtl="0" algn="l">
              <a:lnSpc>
                <a:spcPct val="100000"/>
              </a:lnSpc>
              <a:spcBef>
                <a:spcPts val="0"/>
              </a:spcBef>
              <a:spcAft>
                <a:spcPts val="0"/>
              </a:spcAft>
              <a:buClr>
                <a:srgbClr val="000000"/>
              </a:buClr>
              <a:buSzPts val="1600"/>
              <a:buChar char="○"/>
            </a:pPr>
            <a:r>
              <a:rPr lang="en-US">
                <a:solidFill>
                  <a:srgbClr val="000000"/>
                </a:solidFill>
              </a:rPr>
              <a:t>showcases how the system on a common locking mechanism</a:t>
            </a:r>
            <a:r>
              <a:rPr lang="en-US" sz="1800">
                <a:solidFill>
                  <a:srgbClr val="000000"/>
                </a:solidFill>
              </a:rPr>
              <a:t>  </a:t>
            </a:r>
            <a:endParaRPr sz="1800">
              <a:solidFill>
                <a:srgbClr val="000000"/>
              </a:solidFill>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19"/>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400"/>
              <a:buFont typeface="Impact"/>
              <a:buNone/>
            </a:pPr>
            <a:r>
              <a:rPr lang="en-US"/>
              <a:t>PACKAGING DESIGN - I</a:t>
            </a:r>
            <a:endParaRPr/>
          </a:p>
        </p:txBody>
      </p:sp>
      <p:pic>
        <p:nvPicPr>
          <p:cNvPr id="151" name="Google Shape;151;p19"/>
          <p:cNvPicPr preferRelativeResize="0"/>
          <p:nvPr/>
        </p:nvPicPr>
        <p:blipFill rotWithShape="1">
          <a:blip r:embed="rId3">
            <a:alphaModFix/>
          </a:blip>
          <a:srcRect b="24457" l="1923" r="1923" t="3501"/>
          <a:stretch/>
        </p:blipFill>
        <p:spPr>
          <a:xfrm>
            <a:off x="882650" y="1567100"/>
            <a:ext cx="7810500" cy="4388793"/>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